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handoutMasterIdLst>
    <p:handoutMasterId r:id="rId31"/>
  </p:handoutMasterIdLst>
  <p:sldIdLst>
    <p:sldId id="299" r:id="rId2"/>
    <p:sldId id="301" r:id="rId3"/>
    <p:sldId id="302" r:id="rId4"/>
    <p:sldId id="303" r:id="rId5"/>
    <p:sldId id="305" r:id="rId6"/>
    <p:sldId id="306" r:id="rId7"/>
    <p:sldId id="308" r:id="rId8"/>
    <p:sldId id="304" r:id="rId9"/>
    <p:sldId id="300" r:id="rId10"/>
    <p:sldId id="271" r:id="rId11"/>
    <p:sldId id="312" r:id="rId12"/>
    <p:sldId id="287" r:id="rId13"/>
    <p:sldId id="313" r:id="rId14"/>
    <p:sldId id="314" r:id="rId15"/>
    <p:sldId id="286" r:id="rId16"/>
    <p:sldId id="297" r:id="rId17"/>
    <p:sldId id="310" r:id="rId18"/>
    <p:sldId id="296" r:id="rId19"/>
    <p:sldId id="258" r:id="rId20"/>
    <p:sldId id="315" r:id="rId21"/>
    <p:sldId id="284" r:id="rId22"/>
    <p:sldId id="282" r:id="rId23"/>
    <p:sldId id="260" r:id="rId24"/>
    <p:sldId id="298" r:id="rId25"/>
    <p:sldId id="309" r:id="rId26"/>
    <p:sldId id="285" r:id="rId27"/>
    <p:sldId id="275" r:id="rId28"/>
    <p:sldId id="274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B"/>
    <a:srgbClr val="998B7B"/>
    <a:srgbClr val="796D60"/>
    <a:srgbClr val="EF7C00"/>
    <a:srgbClr val="94C11C"/>
    <a:srgbClr val="D50C2F"/>
    <a:srgbClr val="009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6" autoAdjust="0"/>
    <p:restoredTop sz="84015" autoAdjust="0"/>
  </p:normalViewPr>
  <p:slideViewPr>
    <p:cSldViewPr snapToGrid="0" snapToObjects="1">
      <p:cViewPr varScale="1">
        <p:scale>
          <a:sx n="82" d="100"/>
          <a:sy n="82" d="100"/>
        </p:scale>
        <p:origin x="96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2226-A624-7F47-B7D7-ED89257BBB22}" type="datetimeFigureOut">
              <a:rPr lang="de-DE" smtClean="0"/>
              <a:pPr/>
              <a:t>06.09.2024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DB511-5600-6F4D-AC39-1570E2A4B4E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9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7C0FA-A278-3043-B142-1DA567B47DBD}" type="datetimeFigureOut">
              <a:rPr lang="de-DE" smtClean="0"/>
              <a:pPr/>
              <a:t>06.09.2024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91A6-4354-5143-9322-B40144EA57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5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694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§ 8 </a:t>
            </a:r>
            <a:r>
              <a:rPr lang="de-DE" dirty="0" err="1"/>
              <a:t>BtoG</a:t>
            </a:r>
            <a:endParaRPr lang="de-DE" dirty="0"/>
          </a:p>
          <a:p>
            <a:r>
              <a:rPr lang="de-DE" dirty="0"/>
              <a:t>Beratungs- und Unterstützungsangebot, Vermittlung geeigneter Hilfen und erweiterte</a:t>
            </a:r>
          </a:p>
          <a:p>
            <a:r>
              <a:rPr lang="de-DE" dirty="0"/>
              <a:t>Unterstützung</a:t>
            </a:r>
          </a:p>
          <a:p>
            <a:r>
              <a:rPr lang="de-DE" dirty="0"/>
              <a:t>(1) Wenn im Einzelfall Anhaltspunkte für einen Betreuungsbedarf nach § 1814 Absatz 1 des Bürgerlichen</a:t>
            </a:r>
          </a:p>
          <a:p>
            <a:r>
              <a:rPr lang="de-DE" dirty="0"/>
              <a:t>Gesetzbuchs bestehen, soll die Behörde dem Betroffenen zur Vermeidung der Bestellung eines Betreuers</a:t>
            </a:r>
          </a:p>
          <a:p>
            <a:r>
              <a:rPr lang="de-DE" dirty="0"/>
              <a:t>ein Beratungs- und Unterstützungsangebot unterbreiten. Die Beratung und Unterstützung umfasst auch</a:t>
            </a:r>
          </a:p>
          <a:p>
            <a:r>
              <a:rPr lang="de-DE" dirty="0"/>
              <a:t>die Pflicht, andere Hilfen nach § 5 Absatz 1, bei denen kein Betreuer bestellt wird, mit Zustimmung des</a:t>
            </a:r>
          </a:p>
          <a:p>
            <a:r>
              <a:rPr lang="de-DE" dirty="0"/>
              <a:t>Betroffenen zu vermitteln. Insbesondere ist ein Kontakt zwischen dem Betroffenen und dem Beratungs-</a:t>
            </a:r>
          </a:p>
          <a:p>
            <a:r>
              <a:rPr lang="de-DE" dirty="0"/>
              <a:t>und Unterstützungsangebot des sozialen Hilfesystems herzustellen. Bei antragsabhängigen Leistungen ist</a:t>
            </a:r>
          </a:p>
          <a:p>
            <a:r>
              <a:rPr lang="de-DE" dirty="0"/>
              <a:t>der Betroffene dabei zu unterstützen, die notwendigen Anträge selbst zu stellen. Die Behörde arbeitet zur</a:t>
            </a:r>
          </a:p>
          <a:p>
            <a:r>
              <a:rPr lang="de-DE" dirty="0"/>
              <a:t>Vermittlung geeigneter Hilfen zur Betreuungsvermeidung mit den zuständigen Sozialleistungsträgern zusammen.</a:t>
            </a:r>
          </a:p>
          <a:p>
            <a:r>
              <a:rPr lang="de-DE" dirty="0"/>
              <a:t>(2) Die Beratung und Unterstützung der Behörde nach Absatz 1 kann darüber hinaus in geeigneten Fällen mit</a:t>
            </a:r>
          </a:p>
          <a:p>
            <a:r>
              <a:rPr lang="de-DE" dirty="0"/>
              <a:t>Zustimmung des Betroffenen im Wege einer erweiterten Unterstützung durchgeführt werden. Diese umfasst</a:t>
            </a:r>
          </a:p>
          <a:p>
            <a:r>
              <a:rPr lang="de-DE" dirty="0"/>
              <a:t>weitere, über Absatz 1 hinausgehende Maßnahmen, die geeignet sind, die Bestellung eines Betreuers zu</a:t>
            </a:r>
          </a:p>
          <a:p>
            <a:r>
              <a:rPr lang="de-DE" dirty="0"/>
              <a:t>vermeiden, und die keine rechtliche Vertretung des Betroffenen durch die Behörde erfordern</a:t>
            </a:r>
          </a:p>
          <a:p>
            <a:r>
              <a:rPr lang="de-DE" dirty="0"/>
              <a:t>3) Beratungs- und Unterstützungspflichten nach dem Sozialgesetzbuch bleiben unberührt.</a:t>
            </a:r>
          </a:p>
          <a:p>
            <a:r>
              <a:rPr lang="de-DE" dirty="0"/>
              <a:t>(4) Die Behörde kann mit der Wahrnehmung der erweiterten Unterstützung nach Absatz 2 auch einen</a:t>
            </a:r>
          </a:p>
          <a:p>
            <a:r>
              <a:rPr lang="de-DE" dirty="0"/>
              <a:t>anerkannten Betreuungsverein oder einen selbständigen beruflichen Betreuer beauftragen. Dabei ist</a:t>
            </a:r>
          </a:p>
          <a:p>
            <a:r>
              <a:rPr lang="de-DE" dirty="0"/>
              <a:t>sicherzustellen, dass die Durchführung durch einen für den konkreten Fall geeigneten Betreuer erfolgt. Die</a:t>
            </a:r>
          </a:p>
          <a:p>
            <a:r>
              <a:rPr lang="de-DE" dirty="0"/>
              <a:t>Beauftragung erfolgt durch einen Vertrag, der auch die Finanzierung der übertragenen Aufgaben regeln soll.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60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6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Fachtagung für Expert*innen, es sollen vor allem grundlegendes Wissen vermittelt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30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7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bedeutet „rechtliche Handlungsfähigkeit“ und was hat das mit dem Betreuungsrecht zu tun?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60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Unterstützung: bei der Durchsetzung der Entscheidung, aber manchmal auch bei der Entscheidungsfindung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Mehrere Gesetze geändert: Bürgerliches Gesetzbuch und Betreuungsordnungsgesetz, Gesetz über das Verfahren in Familiensachen und in den Angelegenheiten der freiwilligen Gerichtsbarkeit, Zivilprozessordnung)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Ehegattenvertretung eingeführt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40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Nicht alle Änderungen, aber die besonders wichtigen, wenn es um das Selbstbestimmungsrecht geht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14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Sachkunde umfasst Kenntnisse der Kommunikation mit Personen mit Erkrankungen und Behinderungen und von Methoden zur Unterstützung bei der Entscheidungsfindung.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17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800" b="1" i="0" u="none" strike="noStrike" baseline="0" dirty="0">
                <a:solidFill>
                  <a:srgbClr val="2F5497"/>
                </a:solidFill>
                <a:latin typeface="ArialNarrow-Bold"/>
              </a:rPr>
              <a:t>§ 1816 Eignung und Auswahl des Betreuers, Berücksichtigung</a:t>
            </a:r>
          </a:p>
          <a:p>
            <a:pPr algn="l"/>
            <a:r>
              <a:rPr lang="de-DE" sz="1800" b="1" i="0" u="none" strike="noStrike" baseline="0" dirty="0">
                <a:solidFill>
                  <a:srgbClr val="2F5497"/>
                </a:solidFill>
                <a:latin typeface="ArialNarrow-Bold"/>
              </a:rPr>
              <a:t>der Wünsche des Volljährigen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(1) Das Betreuungsgericht bestellt einen Betreuer, der geeignet ist, in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dem gerichtlich angeordneten Aufgabenkreis die Angelegenheiten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des Betreuten nach Maßgabe des § 1821 rechtlich zu besorgen und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insbesondere in dem hierfür erforderlichen Umfang persönlichen Kontakt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mit dem Betreuten zu halten.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§1821</a:t>
            </a:r>
          </a:p>
          <a:p>
            <a:pPr algn="l"/>
            <a:r>
              <a:rPr lang="de-DE" sz="1800" b="0" i="0" u="none" strike="noStrike" baseline="0" dirty="0">
                <a:latin typeface="ArialNarrow"/>
              </a:rPr>
              <a:t>(5) Der Betreuer hat den erforderlichen persönlichen Kontakt mit dem</a:t>
            </a:r>
          </a:p>
          <a:p>
            <a:pPr algn="l"/>
            <a:r>
              <a:rPr lang="de-DE" sz="1800" b="0" i="0" u="none" strike="noStrike" baseline="0" dirty="0">
                <a:latin typeface="ArialNarrow"/>
              </a:rPr>
              <a:t>Betreuten zu halten, sich regelmäßig einen persönlichen Eindruck von</a:t>
            </a:r>
          </a:p>
          <a:p>
            <a:pPr algn="l"/>
            <a:r>
              <a:rPr lang="de-DE" sz="1800" b="0" i="0" u="none" strike="noStrike" baseline="0" dirty="0">
                <a:latin typeface="ArialNarrow"/>
              </a:rPr>
              <a:t>ihm zu verschaffen und dessen Angelegenheiten mit ihm zu besprechen.</a:t>
            </a:r>
            <a:endParaRPr lang="de-DE" sz="1800" b="0" i="0" u="none" strike="noStrike" baseline="0" dirty="0">
              <a:solidFill>
                <a:srgbClr val="000000"/>
              </a:solidFill>
              <a:latin typeface="ArialNarrow"/>
            </a:endParaRPr>
          </a:p>
          <a:p>
            <a:pPr algn="l"/>
            <a:r>
              <a:rPr lang="de-DE" sz="1800" b="1" i="0" u="none" strike="noStrike" baseline="0" dirty="0">
                <a:solidFill>
                  <a:srgbClr val="2F5497"/>
                </a:solidFill>
                <a:latin typeface="ArialNarrow-Bold"/>
              </a:rPr>
              <a:t>§ 1863 Berichte über die persönlichen Verhältnisse des Betreuten</a:t>
            </a:r>
            <a:endParaRPr lang="de-DE" sz="1800" b="0" i="0" u="none" strike="noStrike" baseline="0" dirty="0">
              <a:solidFill>
                <a:srgbClr val="000000"/>
              </a:solidFill>
              <a:latin typeface="ArialNarrow"/>
            </a:endParaRPr>
          </a:p>
          <a:p>
            <a:pPr algn="l"/>
            <a:r>
              <a:rPr lang="de-DE" sz="1800" b="0" i="0" u="none" strike="noStrike" baseline="0" dirty="0">
                <a:latin typeface="ArialNarrow"/>
              </a:rPr>
              <a:t>Der Jahresbericht hat insbesondere Angaben zu folgenden Sachverhalten</a:t>
            </a:r>
          </a:p>
          <a:p>
            <a:pPr algn="l"/>
            <a:r>
              <a:rPr lang="de-DE" sz="1800" b="0" i="0" u="none" strike="noStrike" baseline="0" dirty="0">
                <a:latin typeface="ArialNarrow"/>
              </a:rPr>
              <a:t>zu enthalten:</a:t>
            </a:r>
          </a:p>
          <a:p>
            <a:pPr algn="l"/>
            <a:r>
              <a:rPr lang="de-DE" sz="1800" b="0" i="0" u="none" strike="noStrike" baseline="0" dirty="0">
                <a:latin typeface="ArialNarrow"/>
              </a:rPr>
              <a:t>1. Art, Umfang und Anlass der persönlichen Kontakte zum Betreuten</a:t>
            </a:r>
          </a:p>
          <a:p>
            <a:pPr algn="l"/>
            <a:r>
              <a:rPr lang="de-DE" sz="1800" b="0" i="0" u="none" strike="noStrike" baseline="0" dirty="0">
                <a:latin typeface="ArialNarrow"/>
              </a:rPr>
              <a:t>und der persönliche Eindruck vom Betreuten,</a:t>
            </a:r>
            <a:endParaRPr lang="de-DE" sz="1800" b="0" i="0" u="none" strike="noStrike" baseline="0" dirty="0">
              <a:solidFill>
                <a:srgbClr val="000000"/>
              </a:solidFill>
              <a:latin typeface="ArialNarrow"/>
            </a:endParaRPr>
          </a:p>
          <a:p>
            <a:pPr algn="l"/>
            <a:r>
              <a:rPr lang="de-DE" sz="1800" b="1" i="0" u="none" strike="noStrike" baseline="0" dirty="0">
                <a:solidFill>
                  <a:srgbClr val="2F5497"/>
                </a:solidFill>
                <a:latin typeface="ArialNarrow-Bold"/>
              </a:rPr>
              <a:t>§ 1868 Entlassung des Betreuers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(…)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Ein wichtiger Grund liegt auch vor, wenn der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Betreuer eine erforderliche Abrechnung vorsätzlich falsch erteilt oder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den erforderlichen persönlichen Kontakt zum Betreuten nicht gehalten</a:t>
            </a:r>
          </a:p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ArialNarrow"/>
              </a:rPr>
              <a:t>hat.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98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bg>
      <p:bgPr>
        <a:solidFill>
          <a:srgbClr val="004E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7158D22-B582-744E-9F91-E6C922E38BEA}"/>
              </a:ext>
            </a:extLst>
          </p:cNvPr>
          <p:cNvGrpSpPr/>
          <p:nvPr userDrawn="1"/>
        </p:nvGrpSpPr>
        <p:grpSpPr>
          <a:xfrm>
            <a:off x="0" y="285634"/>
            <a:ext cx="4572000" cy="4559609"/>
            <a:chOff x="622690" y="-726165"/>
            <a:chExt cx="5885615" cy="5869665"/>
          </a:xfrm>
        </p:grpSpPr>
        <p:pic>
          <p:nvPicPr>
            <p:cNvPr id="6" name="Bild 6">
              <a:extLst>
                <a:ext uri="{FF2B5EF4-FFF2-40B4-BE49-F238E27FC236}">
                  <a16:creationId xmlns:a16="http://schemas.microsoft.com/office/drawing/2014/main" id="{27E93DDB-9C4E-6B42-A86A-AEB38DE69C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8" name="Bild 9">
              <a:extLst>
                <a:ext uri="{FF2B5EF4-FFF2-40B4-BE49-F238E27FC236}">
                  <a16:creationId xmlns:a16="http://schemas.microsoft.com/office/drawing/2014/main" id="{D4D2B239-FD84-6744-825C-E2BACCE68F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5" y="1375352"/>
            <a:ext cx="3987603" cy="1304023"/>
          </a:xfrm>
        </p:spPr>
        <p:txBody>
          <a:bodyPr lIns="0" rIns="0" anchor="b">
            <a:noAutofit/>
          </a:bodyPr>
          <a:lstStyle>
            <a:lvl1pPr>
              <a:defRPr sz="2700"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5" y="2680836"/>
            <a:ext cx="3987603" cy="1254254"/>
          </a:xfrm>
        </p:spPr>
        <p:txBody>
          <a:bodyPr lIns="0" r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0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500"/>
            <a:ext cx="4038600" cy="3538728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500"/>
            <a:ext cx="4038600" cy="3538728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EC4-CAC4-1341-AE2A-469D7B652B8E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>
            <a:extLst>
              <a:ext uri="{FF2B5EF4-FFF2-40B4-BE49-F238E27FC236}">
                <a16:creationId xmlns:a16="http://schemas.microsoft.com/office/drawing/2014/main" id="{F85AEF1D-75F9-5049-A0E7-1AA5DCC66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6792738" y="107312"/>
            <a:ext cx="1921771" cy="525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lIns="0" anchor="ctr">
            <a:noAutofit/>
          </a:bodyPr>
          <a:lstStyle>
            <a:lvl1pPr marL="0" indent="0" algn="l">
              <a:buNone/>
              <a:defRPr sz="1500" b="1">
                <a:solidFill>
                  <a:srgbClr val="998B7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 lIns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lIns="0" anchor="ctr">
            <a:noAutofit/>
          </a:bodyPr>
          <a:lstStyle>
            <a:lvl1pPr marL="0" indent="0" algn="l">
              <a:buNone/>
              <a:defRPr lang="en-US" sz="1500" b="1" kern="1200" dirty="0" smtClean="0">
                <a:solidFill>
                  <a:srgbClr val="998B7B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 lIns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B854-23E9-DC4A-95D4-607740C56A21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9">
            <a:extLst>
              <a:ext uri="{FF2B5EF4-FFF2-40B4-BE49-F238E27FC236}">
                <a16:creationId xmlns:a16="http://schemas.microsoft.com/office/drawing/2014/main" id="{F3271FFB-F6D0-E746-BFF0-66E4B21C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6792738" y="107312"/>
            <a:ext cx="1921771" cy="525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18-3091-B24F-A0FF-694010E712D6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 9">
            <a:extLst>
              <a:ext uri="{FF2B5EF4-FFF2-40B4-BE49-F238E27FC236}">
                <a16:creationId xmlns:a16="http://schemas.microsoft.com/office/drawing/2014/main" id="{CF098888-F096-7742-AE9A-CA04AD20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6792738" y="107312"/>
            <a:ext cx="1921771" cy="525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781-EB26-4B4F-955C-47D97835D84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79223" y="2328703"/>
            <a:ext cx="3974448" cy="2403559"/>
          </a:xfrm>
        </p:spPr>
        <p:txBody>
          <a:bodyPr lIns="0">
            <a:noAutofit/>
          </a:bodyPr>
          <a:lstStyle>
            <a:lvl1pPr>
              <a:lnSpc>
                <a:spcPct val="100000"/>
              </a:lnSpc>
              <a:defRPr sz="1125"/>
            </a:lvl1pPr>
            <a:lvl2pPr>
              <a:lnSpc>
                <a:spcPct val="100000"/>
              </a:lnSpc>
              <a:defRPr sz="1125"/>
            </a:lvl2pPr>
            <a:lvl3pPr>
              <a:lnSpc>
                <a:spcPct val="100000"/>
              </a:lnSpc>
              <a:defRPr sz="1125"/>
            </a:lvl3pPr>
            <a:lvl4pPr>
              <a:lnSpc>
                <a:spcPct val="100000"/>
              </a:lnSpc>
              <a:defRPr sz="1125"/>
            </a:lvl4pPr>
            <a:lvl5pPr>
              <a:lnSpc>
                <a:spcPct val="100000"/>
              </a:lnSpc>
              <a:defRPr sz="1125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Bild 9">
            <a:extLst>
              <a:ext uri="{FF2B5EF4-FFF2-40B4-BE49-F238E27FC236}">
                <a16:creationId xmlns:a16="http://schemas.microsoft.com/office/drawing/2014/main" id="{B06671BF-6372-C941-A6A1-BB139BA4F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3042357" y="1571676"/>
            <a:ext cx="1921771" cy="52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2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6DEDD595-BC62-4743-A3B0-9D0F8D0D306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Mediaclip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3711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lIns="0" anchor="b">
            <a:noAutofit/>
          </a:bodyPr>
          <a:lstStyle>
            <a:lvl1pPr algn="l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 l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 lIns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00D8-FE2C-054B-B7D3-ABB8CD7D2002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17145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49200" y="0"/>
            <a:ext cx="3049200" cy="17145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098400" y="0"/>
            <a:ext cx="3049200" cy="17145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6"/>
          </p:nvPr>
        </p:nvSpPr>
        <p:spPr>
          <a:xfrm>
            <a:off x="0" y="1714500"/>
            <a:ext cx="3049200" cy="17145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3049200" y="1714500"/>
            <a:ext cx="3049200" cy="17145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098400" y="1714500"/>
            <a:ext cx="3049200" cy="17145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9"/>
          </p:nvPr>
        </p:nvSpPr>
        <p:spPr>
          <a:xfrm>
            <a:off x="0" y="3429000"/>
            <a:ext cx="3049200" cy="17145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0"/>
          </p:nvPr>
        </p:nvSpPr>
        <p:spPr>
          <a:xfrm>
            <a:off x="3049200" y="3429000"/>
            <a:ext cx="3049200" cy="17145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21"/>
          </p:nvPr>
        </p:nvSpPr>
        <p:spPr>
          <a:xfrm>
            <a:off x="6098400" y="3429000"/>
            <a:ext cx="3049200" cy="17145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1714500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552450" dir="2700000" algn="ctr" rotWithShape="0">
                    <a:srgbClr val="000000">
                      <a:alpha val="68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2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542-98C8-1347-A1F8-DD09F00390AC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D3BF-F6D4-3743-8768-075F878EB2C3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68728D09-BF80-F44A-842D-0D125B635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6792738" y="107312"/>
            <a:ext cx="1921771" cy="525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 bla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9F4F5F8-EC78-B544-872D-375F9ED3B86F}"/>
              </a:ext>
            </a:extLst>
          </p:cNvPr>
          <p:cNvGrpSpPr/>
          <p:nvPr userDrawn="1"/>
        </p:nvGrpSpPr>
        <p:grpSpPr>
          <a:xfrm>
            <a:off x="0" y="285634"/>
            <a:ext cx="4572000" cy="4559609"/>
            <a:chOff x="622690" y="-726165"/>
            <a:chExt cx="5885615" cy="5869665"/>
          </a:xfrm>
        </p:grpSpPr>
        <p:pic>
          <p:nvPicPr>
            <p:cNvPr id="9" name="Bild 6">
              <a:extLst>
                <a:ext uri="{FF2B5EF4-FFF2-40B4-BE49-F238E27FC236}">
                  <a16:creationId xmlns:a16="http://schemas.microsoft.com/office/drawing/2014/main" id="{7C544EC3-B220-FD45-BC2F-6FA47A75D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99519C16-B788-3142-B3AA-E1C4A16DD4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5" y="1363252"/>
            <a:ext cx="4026871" cy="1321901"/>
          </a:xfrm>
        </p:spPr>
        <p:txBody>
          <a:bodyPr lIns="0" anchor="b">
            <a:noAutofit/>
          </a:bodyPr>
          <a:lstStyle>
            <a:lvl1pPr>
              <a:defRPr sz="2700"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5" y="2685152"/>
            <a:ext cx="4026871" cy="1271450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98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606E-A54F-A142-BF65-0EF649343B58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Bild 9">
            <a:extLst>
              <a:ext uri="{FF2B5EF4-FFF2-40B4-BE49-F238E27FC236}">
                <a16:creationId xmlns:a16="http://schemas.microsoft.com/office/drawing/2014/main" id="{CCA14655-6E37-E24E-AF91-6433DB445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 rot="5400000">
            <a:off x="7625433" y="3547324"/>
            <a:ext cx="1921771" cy="525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bla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E7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6C71D26-8D34-1842-B26B-7E6BF8801815}"/>
              </a:ext>
            </a:extLst>
          </p:cNvPr>
          <p:cNvGrpSpPr/>
          <p:nvPr userDrawn="1"/>
        </p:nvGrpSpPr>
        <p:grpSpPr>
          <a:xfrm>
            <a:off x="0" y="291945"/>
            <a:ext cx="4572000" cy="4559609"/>
            <a:chOff x="622690" y="-726165"/>
            <a:chExt cx="5885615" cy="5869665"/>
          </a:xfrm>
        </p:grpSpPr>
        <p:pic>
          <p:nvPicPr>
            <p:cNvPr id="11" name="Bild 6">
              <a:extLst>
                <a:ext uri="{FF2B5EF4-FFF2-40B4-BE49-F238E27FC236}">
                  <a16:creationId xmlns:a16="http://schemas.microsoft.com/office/drawing/2014/main" id="{94E65805-6A67-F045-A659-44729BAAB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E4D5DA36-D3F2-0241-A206-B66F8ED41B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5" y="1363252"/>
            <a:ext cx="4043701" cy="1321901"/>
          </a:xfrm>
        </p:spPr>
        <p:txBody>
          <a:bodyPr lIns="0" anchor="b">
            <a:noAutofit/>
          </a:bodyPr>
          <a:lstStyle>
            <a:lvl1pPr>
              <a:defRPr sz="2700"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5" y="2685152"/>
            <a:ext cx="4043701" cy="1271450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8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hellbla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DC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7C01704-C060-934E-B21A-47BED6447028}"/>
              </a:ext>
            </a:extLst>
          </p:cNvPr>
          <p:cNvGrpSpPr/>
          <p:nvPr userDrawn="1"/>
        </p:nvGrpSpPr>
        <p:grpSpPr>
          <a:xfrm>
            <a:off x="0" y="291945"/>
            <a:ext cx="4572000" cy="4559609"/>
            <a:chOff x="622690" y="-726165"/>
            <a:chExt cx="5885615" cy="5869665"/>
          </a:xfrm>
        </p:grpSpPr>
        <p:pic>
          <p:nvPicPr>
            <p:cNvPr id="11" name="Bild 6">
              <a:extLst>
                <a:ext uri="{FF2B5EF4-FFF2-40B4-BE49-F238E27FC236}">
                  <a16:creationId xmlns:a16="http://schemas.microsoft.com/office/drawing/2014/main" id="{2444D9F1-B4DD-034D-8D59-A32413E18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DBD543AC-87FB-E04C-9199-B14EF3FFC0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5" y="1363252"/>
            <a:ext cx="4064189" cy="1321901"/>
          </a:xfrm>
        </p:spPr>
        <p:txBody>
          <a:bodyPr lIns="0" anchor="b">
            <a:noAutofit/>
          </a:bodyPr>
          <a:lstStyle>
            <a:lvl1pPr>
              <a:defRPr sz="2700"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5" y="2685152"/>
            <a:ext cx="4064189" cy="1271450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3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r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0C2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7FE0C06-ACCC-1244-9298-80582FA80CB0}"/>
              </a:ext>
            </a:extLst>
          </p:cNvPr>
          <p:cNvGrpSpPr/>
          <p:nvPr userDrawn="1"/>
        </p:nvGrpSpPr>
        <p:grpSpPr>
          <a:xfrm>
            <a:off x="0" y="291945"/>
            <a:ext cx="4572000" cy="4559609"/>
            <a:chOff x="622690" y="-726165"/>
            <a:chExt cx="5885615" cy="5869665"/>
          </a:xfrm>
        </p:grpSpPr>
        <p:pic>
          <p:nvPicPr>
            <p:cNvPr id="11" name="Bild 6">
              <a:extLst>
                <a:ext uri="{FF2B5EF4-FFF2-40B4-BE49-F238E27FC236}">
                  <a16:creationId xmlns:a16="http://schemas.microsoft.com/office/drawing/2014/main" id="{330B8DDB-27B9-624C-82FD-017A633361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2BC48E0B-BF73-F44D-8A1D-4C7EDC73F4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5" y="1363252"/>
            <a:ext cx="4064189" cy="1321901"/>
          </a:xfrm>
        </p:spPr>
        <p:txBody>
          <a:bodyPr lIns="0" anchor="b">
            <a:noAutofit/>
          </a:bodyPr>
          <a:lstStyle>
            <a:lvl1pPr>
              <a:defRPr sz="2700"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5" y="2685152"/>
            <a:ext cx="4064189" cy="1271450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hellgrü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C11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5B2FF98-C73E-E04F-834E-EF100AF27407}"/>
              </a:ext>
            </a:extLst>
          </p:cNvPr>
          <p:cNvGrpSpPr/>
          <p:nvPr userDrawn="1"/>
        </p:nvGrpSpPr>
        <p:grpSpPr>
          <a:xfrm>
            <a:off x="0" y="291945"/>
            <a:ext cx="4572000" cy="4559609"/>
            <a:chOff x="622690" y="-726165"/>
            <a:chExt cx="5885615" cy="5869665"/>
          </a:xfrm>
        </p:grpSpPr>
        <p:pic>
          <p:nvPicPr>
            <p:cNvPr id="11" name="Bild 6">
              <a:extLst>
                <a:ext uri="{FF2B5EF4-FFF2-40B4-BE49-F238E27FC236}">
                  <a16:creationId xmlns:a16="http://schemas.microsoft.com/office/drawing/2014/main" id="{47C92C8E-E9A3-4243-B2C6-9BCC2A504C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1683BB4A-ED03-D247-BA92-7271974FA1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5" y="1363252"/>
            <a:ext cx="4084067" cy="1321901"/>
          </a:xfrm>
        </p:spPr>
        <p:txBody>
          <a:bodyPr lIns="0" anchor="b">
            <a:noAutofit/>
          </a:bodyPr>
          <a:lstStyle>
            <a:lvl1pPr>
              <a:defRPr sz="2700"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5" y="2685152"/>
            <a:ext cx="4084067" cy="1271450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5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oran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7C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A2F9C03-3E10-0E4B-ABDF-DE1E82FB014A}"/>
              </a:ext>
            </a:extLst>
          </p:cNvPr>
          <p:cNvGrpSpPr/>
          <p:nvPr userDrawn="1"/>
        </p:nvGrpSpPr>
        <p:grpSpPr>
          <a:xfrm>
            <a:off x="0" y="291945"/>
            <a:ext cx="4572000" cy="4559609"/>
            <a:chOff x="622690" y="-726165"/>
            <a:chExt cx="5885615" cy="5869665"/>
          </a:xfrm>
        </p:grpSpPr>
        <p:pic>
          <p:nvPicPr>
            <p:cNvPr id="11" name="Bild 6">
              <a:extLst>
                <a:ext uri="{FF2B5EF4-FFF2-40B4-BE49-F238E27FC236}">
                  <a16:creationId xmlns:a16="http://schemas.microsoft.com/office/drawing/2014/main" id="{E2B3B025-B34F-B24E-AEB6-E348FB21D3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BA3F43E6-2173-4647-950F-D700CC53CE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5" y="1363252"/>
            <a:ext cx="4044311" cy="1321901"/>
          </a:xfrm>
        </p:spPr>
        <p:txBody>
          <a:bodyPr lIns="0" anchor="b">
            <a:noAutofit/>
          </a:bodyPr>
          <a:lstStyle>
            <a:lvl1pPr>
              <a:defRPr sz="2700"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5" y="2685152"/>
            <a:ext cx="4044311" cy="1271450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3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none" lIns="0" rIns="0"/>
          <a:lstStyle/>
          <a:p>
            <a:fld id="{42535F1E-F78A-3443-8E08-D292707BC85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none" lIns="0" rIns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none" lIns="0" rIns="0"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>
            <a:extLst>
              <a:ext uri="{FF2B5EF4-FFF2-40B4-BE49-F238E27FC236}">
                <a16:creationId xmlns:a16="http://schemas.microsoft.com/office/drawing/2014/main" id="{51A2A884-7CCA-104A-AD7B-2174A5359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6792738" y="107312"/>
            <a:ext cx="1921771" cy="525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rgbClr val="004E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2535"/>
            <a:ext cx="8229600" cy="1650206"/>
          </a:xfrm>
        </p:spPr>
        <p:txBody>
          <a:bodyPr lIns="0" anchor="b">
            <a:norm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81033"/>
            <a:ext cx="8229600" cy="1125140"/>
          </a:xfrm>
        </p:spPr>
        <p:txBody>
          <a:bodyPr lIns="0" anchor="t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1B39-4598-9345-9119-60639E3A0365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86165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2"/>
            <a:ext cx="2895600" cy="2468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>
                <a:solidFill>
                  <a:srgbClr val="998B7B"/>
                </a:solidFill>
              </a:defRPr>
            </a:lvl1pPr>
          </a:lstStyle>
          <a:p>
            <a:fld id="{CCA59AEB-3E3F-8544-AF09-2FB7A588D8C9}" type="datetime2">
              <a:rPr lang="de-DE" smtClean="0"/>
              <a:pPr/>
              <a:t>Freitag, 6. September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96612"/>
            <a:ext cx="8229600" cy="2468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 b="0">
                <a:solidFill>
                  <a:srgbClr val="998B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896612"/>
            <a:ext cx="1066800" cy="2468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>
                <a:solidFill>
                  <a:srgbClr val="998B7B"/>
                </a:solidFill>
              </a:defRPr>
            </a:lvl1pPr>
          </a:lstStyle>
          <a:p>
            <a:pPr algn="r"/>
            <a:fld id="{0CFEC368-1D7A-4F81-ABF6-AE0E36BAF64C}" type="slidenum">
              <a:rPr lang="en-US" smtClean="0"/>
              <a:pPr algn="r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9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81" r:id="rId14"/>
    <p:sldLayoutId id="2147483982" r:id="rId15"/>
    <p:sldLayoutId id="2147483968" r:id="rId16"/>
    <p:sldLayoutId id="2147483980" r:id="rId17"/>
    <p:sldLayoutId id="2147483969" r:id="rId18"/>
    <p:sldLayoutId id="2147483970" r:id="rId19"/>
    <p:sldLayoutId id="2147483971" r:id="rId20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2400" b="1" kern="1200" spc="-75" baseline="0">
          <a:solidFill>
            <a:srgbClr val="004E7B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250"/>
        </a:lnSpc>
        <a:spcBef>
          <a:spcPct val="20000"/>
        </a:spcBef>
        <a:buClrTx/>
        <a:buSzPct val="85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685800" rtl="0" eaLnBrk="1" latinLnBrk="0" hangingPunct="1">
        <a:lnSpc>
          <a:spcPts val="2250"/>
        </a:lnSpc>
        <a:spcBef>
          <a:spcPct val="20000"/>
        </a:spcBef>
        <a:buClrTx/>
        <a:buSzPct val="85000"/>
        <a:buFont typeface="Symbol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685800" rtl="0" eaLnBrk="1" latinLnBrk="0" hangingPunct="1">
        <a:lnSpc>
          <a:spcPts val="2250"/>
        </a:lnSpc>
        <a:spcBef>
          <a:spcPct val="20000"/>
        </a:spcBef>
        <a:buClrTx/>
        <a:buSzPct val="90000"/>
        <a:buFont typeface="Symbol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685800" rtl="0" eaLnBrk="1" latinLnBrk="0" hangingPunct="1">
        <a:lnSpc>
          <a:spcPts val="2250"/>
        </a:lnSpc>
        <a:spcBef>
          <a:spcPct val="20000"/>
        </a:spcBef>
        <a:buClrTx/>
        <a:buFont typeface="Symbol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685800" rtl="0" eaLnBrk="1" latinLnBrk="0" hangingPunct="1">
        <a:lnSpc>
          <a:spcPts val="2250"/>
        </a:lnSpc>
        <a:spcBef>
          <a:spcPct val="20000"/>
        </a:spcBef>
        <a:buClrTx/>
        <a:buSzPct val="100000"/>
        <a:buFont typeface="Symbol" charset="2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75DEA90-862F-2AEB-5194-900F6A1F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/>
              <a:t>Herzlich Willkommen zur Schulung zur</a:t>
            </a:r>
            <a:br>
              <a:rPr lang="de-DE" sz="4000" b="1" dirty="0"/>
            </a:br>
            <a:r>
              <a:rPr lang="de-DE" sz="4000" b="1" dirty="0"/>
              <a:t>Betreuungsrechts-Reform!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84C4D06-E137-136E-91DC-A50085AE7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72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9728" y="1987748"/>
            <a:ext cx="3987603" cy="1304023"/>
          </a:xfrm>
        </p:spPr>
        <p:txBody>
          <a:bodyPr anchor="b"/>
          <a:lstStyle/>
          <a:p>
            <a:r>
              <a:rPr lang="de-DE" sz="1125" kern="0" spc="0" dirty="0"/>
              <a:t>Monitoring-Stelle UN-Behindertenrechtskonvention</a:t>
            </a:r>
            <a:br>
              <a:rPr lang="de-DE" sz="1125" dirty="0"/>
            </a:br>
            <a:r>
              <a:rPr lang="de-DE" dirty="0"/>
              <a:t>Die Reform des Betreuungsrechts aus menschenrechtlicher Perspektive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9728" y="3317492"/>
            <a:ext cx="4332272" cy="12542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dirty="0"/>
              <a:t>„Stärkung der Selbstbestimmung: Die Reform des Betreuungsrechts im Lichte der UN-BRK“, </a:t>
            </a:r>
            <a:br>
              <a:rPr lang="de-DE" dirty="0"/>
            </a:br>
            <a:r>
              <a:rPr lang="de-DE" dirty="0"/>
              <a:t>Fortbildung für Menschen mit rechtlicher Betreuung</a:t>
            </a:r>
          </a:p>
          <a:p>
            <a:r>
              <a:rPr lang="de-DE" dirty="0"/>
              <a:t>Dr. Jana Offergeld</a:t>
            </a:r>
          </a:p>
        </p:txBody>
      </p:sp>
    </p:spTree>
    <p:extLst>
      <p:ext uri="{BB962C8B-B14F-4D97-AF65-F5344CB8AC3E}">
        <p14:creationId xmlns:p14="http://schemas.microsoft.com/office/powerpoint/2010/main" val="54860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A120377-93D1-56AA-9AE6-55E1C4B0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Worüber wir heute sprechen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C1BD447-D9E6-1FAD-5C56-0FD8A7DD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4" y="1340602"/>
            <a:ext cx="7911885" cy="3517147"/>
          </a:xfrm>
        </p:spPr>
        <p:txBody>
          <a:bodyPr/>
          <a:lstStyle/>
          <a:p>
            <a:r>
              <a:rPr lang="de-DE" dirty="0"/>
              <a:t>Die Vorgaben der UN-Behindertenrechtskonvention zum Schutz der Selbstbestimmung von Menschen mit Behinderungen sind sehr streng – strenger als die aktuellen Vorgaben im deutschen Betreuungsrecht.</a:t>
            </a:r>
          </a:p>
          <a:p>
            <a:endParaRPr lang="de-DE" dirty="0"/>
          </a:p>
          <a:p>
            <a:r>
              <a:rPr lang="de-DE" dirty="0"/>
              <a:t>Die Vorgaben im Betreuungsrecht wurden Anfang 2023 verschärft.</a:t>
            </a:r>
          </a:p>
          <a:p>
            <a:endParaRPr lang="de-DE" dirty="0"/>
          </a:p>
          <a:p>
            <a:r>
              <a:rPr lang="de-DE" dirty="0"/>
              <a:t>Damit die Selbstbestimmung rechtlich betreuter Menschen in Zukunft besser gewahrt wird, müssen diese gesetzlichen Änderungen Allen bekannt gemacht werden.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25860A77-B76D-07C9-DCEC-CE8AF42BB144}"/>
              </a:ext>
            </a:extLst>
          </p:cNvPr>
          <p:cNvSpPr/>
          <p:nvPr/>
        </p:nvSpPr>
        <p:spPr>
          <a:xfrm>
            <a:off x="224725" y="1708688"/>
            <a:ext cx="294468" cy="333214"/>
          </a:xfrm>
          <a:prstGeom prst="rightArrow">
            <a:avLst/>
          </a:prstGeom>
          <a:solidFill>
            <a:srgbClr val="004E7B"/>
          </a:solidFill>
          <a:ln>
            <a:solidFill>
              <a:srgbClr val="004E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39917441-238B-2F01-F328-9C22B5E35481}"/>
              </a:ext>
            </a:extLst>
          </p:cNvPr>
          <p:cNvSpPr/>
          <p:nvPr/>
        </p:nvSpPr>
        <p:spPr>
          <a:xfrm>
            <a:off x="191145" y="2684596"/>
            <a:ext cx="294468" cy="333214"/>
          </a:xfrm>
          <a:prstGeom prst="rightArrow">
            <a:avLst/>
          </a:prstGeom>
          <a:solidFill>
            <a:srgbClr val="004E7B"/>
          </a:solidFill>
          <a:ln>
            <a:solidFill>
              <a:srgbClr val="004E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285BEAA-226F-A101-9795-8A7C58B62157}"/>
              </a:ext>
            </a:extLst>
          </p:cNvPr>
          <p:cNvSpPr/>
          <p:nvPr/>
        </p:nvSpPr>
        <p:spPr>
          <a:xfrm>
            <a:off x="224725" y="3660504"/>
            <a:ext cx="294468" cy="333214"/>
          </a:xfrm>
          <a:prstGeom prst="rightArrow">
            <a:avLst/>
          </a:prstGeom>
          <a:solidFill>
            <a:srgbClr val="004E7B"/>
          </a:solidFill>
          <a:ln>
            <a:solidFill>
              <a:srgbClr val="004E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78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A3D74E-57B7-413E-8EBF-631FBC1E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658" y="178310"/>
            <a:ext cx="6769678" cy="742950"/>
          </a:xfrm>
        </p:spPr>
        <p:txBody>
          <a:bodyPr/>
          <a:lstStyle/>
          <a:p>
            <a:r>
              <a:rPr lang="de-DE" dirty="0"/>
              <a:t>UN-Behindertenrechtskonvention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4214FE-29FE-3E97-7D11-5BC2210E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78" y="1423554"/>
            <a:ext cx="8449121" cy="343419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Seit 2009 geltendes Recht in Deutschland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Keine Sonderrechte, sondern Konkretisierung der Menschenrechte für Menschen mit Behinderungen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Hintergrund: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Erfahrungen behinderter Menschen weltweit mit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Ausgrenzung, Fremdbestimmung und Diskriminierung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Das Menschen auf Grundlage ihrer Behinderungen die </a:t>
            </a:r>
            <a:r>
              <a:rPr lang="de-DE" b="1" dirty="0">
                <a:solidFill>
                  <a:srgbClr val="004E7B"/>
                </a:solidFill>
                <a:latin typeface="Arial" panose="020B0604020202020204" pitchFamily="34" charset="0"/>
              </a:rPr>
              <a:t>rechtliche Handlungsfähigkeit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aberkannt werden kann, stellt aus Sicht der Konvention Diskriminierung und Fremdbestimmung dar</a:t>
            </a:r>
            <a:endParaRPr lang="de-DE" b="1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3" name="Grafik 2" descr="Das Bild zeigt das helblaue Logo der Verienten Nationen">
            <a:extLst>
              <a:ext uri="{FF2B5EF4-FFF2-40B4-BE49-F238E27FC236}">
                <a16:creationId xmlns:a16="http://schemas.microsoft.com/office/drawing/2014/main" id="{C769D060-29FC-6C35-6FDA-15913433C3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8" y="146183"/>
            <a:ext cx="1139118" cy="9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3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866E6-E65A-8E05-AF8C-732119FD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bedeutet „rechtliche Handlungsfähigkeit“ </a:t>
            </a:r>
            <a:br>
              <a:rPr lang="de-DE" dirty="0"/>
            </a:br>
            <a:r>
              <a:rPr lang="de-DE" dirty="0"/>
              <a:t>und was hat das mit dem Betreuungsrecht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677F5-FB62-7D78-7C2D-023EC0C55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14" y="1265050"/>
            <a:ext cx="8229600" cy="3478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Es gibt größere und kleinere Entscheidungen.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4E7B"/>
                </a:solidFill>
              </a:rPr>
              <a:t>Beispiele für kleinere Entscheidungen</a:t>
            </a:r>
            <a:r>
              <a:rPr lang="de-DE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Wann möchte ich aufstehen?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Was möchte ich essen?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4E7B"/>
                </a:solidFill>
              </a:rPr>
              <a:t>Beispiele für größere Entscheidungen:</a:t>
            </a:r>
            <a:r>
              <a:rPr lang="de-DE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Wo und mit wem möchte ich leben?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Wo möchte ich arbeiten?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Möchte ich mich medizinisch behandeln lassen?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A6441A-D0DC-FB40-DC5E-9F8FB403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5F1E-F78A-3443-8E08-D292707BC85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92E210-DFDF-E728-0F82-2B955D84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8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866E6-E65A-8E05-AF8C-732119FD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bedeutet „rechtliche Handlungsfähigkeit“ </a:t>
            </a:r>
            <a:br>
              <a:rPr lang="de-DE" dirty="0"/>
            </a:br>
            <a:r>
              <a:rPr lang="de-DE" dirty="0"/>
              <a:t>und was hat das mit dem Betreuungsrecht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677F5-FB62-7D78-7C2D-023EC0C55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3592"/>
            <a:ext cx="8229600" cy="3424157"/>
          </a:xfrm>
        </p:spPr>
        <p:txBody>
          <a:bodyPr/>
          <a:lstStyle/>
          <a:p>
            <a:r>
              <a:rPr lang="de-DE" dirty="0"/>
              <a:t>Bei großen Entscheidungen muss ein Mensch oft seine </a:t>
            </a:r>
            <a:r>
              <a:rPr lang="de-DE" b="1" dirty="0">
                <a:solidFill>
                  <a:srgbClr val="004E7B"/>
                </a:solidFill>
              </a:rPr>
              <a:t>„rechtliche Handlungsfähigkeit“</a:t>
            </a:r>
            <a:r>
              <a:rPr lang="de-DE" dirty="0"/>
              <a:t> ausüben, z.B.: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… Ich unterschreibe einen Mietvertrag oder einen Arbeitsvertrag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… Ich eröffne ein Konto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… ich stimme einer Operation zu</a:t>
            </a:r>
          </a:p>
          <a:p>
            <a:r>
              <a:rPr lang="de-DE" dirty="0"/>
              <a:t>Rechtliche Betreuer*innen sollen bei solchen Entscheidungen unterstützen.</a:t>
            </a:r>
          </a:p>
          <a:p>
            <a:r>
              <a:rPr lang="de-DE" dirty="0"/>
              <a:t>Aber: Ein Gericht kann anordnen, dass rechtliche Betreuer*innen bestimmte Entscheidungen auch gegen den Willen einer Person treffen können.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A6441A-D0DC-FB40-DC5E-9F8FB403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5F1E-F78A-3443-8E08-D292707BC85D}" type="datetime2">
              <a:rPr lang="de-DE" smtClean="0"/>
              <a:pPr/>
              <a:t>Freitag, 6. September 2024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92E210-DFDF-E728-0F82-2B955D84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96A7EC6-80FB-B97F-33AE-4709D2D2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4775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de-DE" dirty="0"/>
              <a:t>Was sagt die UN-Behindertenrechtskonvention</a:t>
            </a:r>
            <a:br>
              <a:rPr lang="de-DE" dirty="0"/>
            </a:br>
            <a:r>
              <a:rPr lang="de-DE" dirty="0"/>
              <a:t> zu dem Thema?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0308B8E-2B75-0777-F4D8-AE5EE836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4108"/>
            <a:ext cx="8229600" cy="3563642"/>
          </a:xfrm>
        </p:spPr>
        <p:txBody>
          <a:bodyPr/>
          <a:lstStyle/>
          <a:p>
            <a:r>
              <a:rPr lang="de-DE" b="1" dirty="0">
                <a:solidFill>
                  <a:srgbClr val="004E7B"/>
                </a:solidFill>
              </a:rPr>
              <a:t>Artikel 12 UN BRK „Gleiche Anerkennung vor dem Recht“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Menschen mit Behinderungen müssen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gleichberechtigt ihre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rechtliche Handlungsfähigkeit 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ausüben können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Sie haben einen Anspruch auf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Unterstützung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, wenn sie diese benötigen und möchten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Sie müssen 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vor Missbrauch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zum Beispiel durch Unterstützer*innen, 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geschützt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werden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Sie dürfen Eigentum besitzen und ihre 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Finanzen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selbst regeln</a:t>
            </a: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5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96A7EC6-80FB-B97F-33AE-4709D2D2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Gleiche Anerkennung vor dem Recht,</a:t>
            </a:r>
            <a:br>
              <a:rPr lang="de-DE" dirty="0"/>
            </a:br>
            <a:r>
              <a:rPr lang="de-DE" dirty="0"/>
              <a:t>Art. 12 UN BRK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0308B8E-2B75-0777-F4D8-AE5EE836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088" y="1200150"/>
            <a:ext cx="7224711" cy="3657600"/>
          </a:xfrm>
        </p:spPr>
        <p:txBody>
          <a:bodyPr/>
          <a:lstStyle/>
          <a:p>
            <a:pPr algn="l"/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Zentrale Forderung: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Das Betreuungsrecht soll weg von der</a:t>
            </a:r>
            <a:r>
              <a:rPr lang="de-DE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de-DE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rsetzende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de-DE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Entscheidungsfindung </a:t>
            </a:r>
            <a:r>
              <a:rPr lang="de-DE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zur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unterstützten Entscheidungsfindung</a:t>
            </a:r>
            <a:endParaRPr lang="de-DE" sz="2400" b="1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4375ED8F-435C-6B2B-66C1-65940472FA0C}"/>
              </a:ext>
            </a:extLst>
          </p:cNvPr>
          <p:cNvSpPr/>
          <p:nvPr/>
        </p:nvSpPr>
        <p:spPr>
          <a:xfrm>
            <a:off x="457200" y="1828800"/>
            <a:ext cx="723900" cy="742950"/>
          </a:xfrm>
          <a:prstGeom prst="rightArrow">
            <a:avLst/>
          </a:prstGeom>
          <a:solidFill>
            <a:srgbClr val="004E7B"/>
          </a:solidFill>
          <a:ln>
            <a:solidFill>
              <a:srgbClr val="004E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02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CF3DF-5732-60BA-1890-E7B15836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Von der ersetzenden zur </a:t>
            </a:r>
            <a:br>
              <a:rPr lang="de-DE" dirty="0"/>
            </a:br>
            <a:r>
              <a:rPr lang="de-DE" dirty="0"/>
              <a:t>unterstützenden Entscheidungsfindung – was bedeutet das?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59207B-80C3-421E-12EB-ED36C257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b="1" dirty="0">
              <a:solidFill>
                <a:srgbClr val="004E7B"/>
              </a:solidFill>
            </a:endParaRPr>
          </a:p>
          <a:p>
            <a:r>
              <a:rPr lang="de-DE" b="1" dirty="0">
                <a:solidFill>
                  <a:srgbClr val="004E7B"/>
                </a:solidFill>
              </a:rPr>
              <a:t>Ersetzende Entscheidungsfindung: </a:t>
            </a:r>
            <a:r>
              <a:rPr lang="de-DE" dirty="0"/>
              <a:t>Jemand anderes trifft die Entscheidung für jemanden</a:t>
            </a:r>
          </a:p>
          <a:p>
            <a:endParaRPr lang="de-DE" b="1" dirty="0">
              <a:solidFill>
                <a:srgbClr val="004E7B"/>
              </a:solidFill>
            </a:endParaRPr>
          </a:p>
          <a:p>
            <a:r>
              <a:rPr lang="de-DE" b="1" dirty="0">
                <a:solidFill>
                  <a:srgbClr val="004E7B"/>
                </a:solidFill>
              </a:rPr>
              <a:t>Unterstützte Entscheidungsfindung</a:t>
            </a:r>
            <a:r>
              <a:rPr lang="de-DE" dirty="0"/>
              <a:t>: Eine Person bekommt Unterstützung beim Treffen einer Entscheidung, z.B.</a:t>
            </a:r>
          </a:p>
          <a:p>
            <a:r>
              <a:rPr lang="de-DE" dirty="0"/>
              <a:t>… von ihrer rechtlichen Betreuung</a:t>
            </a:r>
          </a:p>
          <a:p>
            <a:r>
              <a:rPr lang="de-DE" dirty="0"/>
              <a:t>… durch einer Person, der sie vertraut</a:t>
            </a:r>
          </a:p>
          <a:p>
            <a:r>
              <a:rPr lang="de-DE" dirty="0"/>
              <a:t>… … von Personen, die ähnliche Erfahrungen gemacht haben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862AD9-92CF-B14A-8903-585B430B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5F1E-F78A-3443-8E08-D292707BC85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847A40-7BD1-AC5F-640E-5CF7B1AF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24069-202E-84A0-5A86-E69D14A5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Die Betreuungsrechtsreform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F85A58-A5EE-ACAD-C17C-0B43EB45B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615954-3A02-8539-40DC-504664DF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1B39-4598-9345-9119-60639E3A0365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E8BDB4-6201-445E-9BBA-822BBDA8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Die Betreuungsrechtsreform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400" b="1" dirty="0"/>
              <a:t>Hintergründe der Reform</a:t>
            </a:r>
            <a:r>
              <a:rPr lang="de-DE" sz="2400" dirty="0"/>
              <a:t>: Kritik bei der ersten Staatenprüfung vor dem UN-Ausschuss über die Rechte von Menschen mit Behinderungen am Betreuungsrecht; zwei Studien, die große Probleme in der Praxis feststellten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400" b="1" dirty="0"/>
              <a:t>Ziele der Reform: </a:t>
            </a:r>
            <a:r>
              <a:rPr lang="de-DE" sz="2400" dirty="0"/>
              <a:t>Stärkung der Selbstbestimmung, Sicherstellung von Qualität und Erforderlichkeit der Betreuung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400" b="1" dirty="0"/>
              <a:t>Inkrafttreten: </a:t>
            </a:r>
            <a:r>
              <a:rPr lang="de-DE" sz="2400" dirty="0"/>
              <a:t>01.01.2023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33CB5A4-2810-531C-02B3-E5AB8F82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781-EB26-4B4F-955C-47D97835D84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1FC656-081B-1326-9194-4266A1E8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9B6CA5-9C14-2ABC-9A54-00241149B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3" t="10093" r="8538" b="12315"/>
          <a:stretch/>
        </p:blipFill>
        <p:spPr>
          <a:xfrm>
            <a:off x="1181100" y="519113"/>
            <a:ext cx="6767513" cy="39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4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24069-202E-84A0-5A86-E69D14A5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Die Betreuungsrechtsreform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F85A58-A5EE-ACAD-C17C-0B43EB45B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3600" dirty="0"/>
          </a:p>
          <a:p>
            <a:r>
              <a:rPr lang="de-DE" sz="3600" dirty="0"/>
              <a:t>Zentrale Änderungen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615954-3A02-8539-40DC-504664DF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1B39-4598-9345-9119-60639E3A0365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E8BDB4-6201-445E-9BBA-822BBDA8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27B90-62B4-17D7-AAC1-692B6C74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36176"/>
          </a:xfrm>
        </p:spPr>
        <p:txBody>
          <a:bodyPr>
            <a:noAutofit/>
          </a:bodyPr>
          <a:lstStyle/>
          <a:p>
            <a:r>
              <a:rPr lang="de-DE" sz="3200" dirty="0"/>
              <a:t>Stärkung der Selbstbestimmung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10BBAC-6ECC-01C1-3232-8BB98CE46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353586" cy="3657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dirty="0"/>
              <a:t>Studien haben gezeigt, dass viele Menschen mit rechtlicher Betreuung nicht selbstbestimmt über ihr Leben entscheiden können. Und das Gerichte und rechtliche Betreuer*innen ihre Entscheidungen oft nicht ernstnehmen.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b="1" dirty="0"/>
              <a:t>Änderungen durch die Reform: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Stärkere Einbindung der betreuten Personen im betreuungsrechtlichen Verfahren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Betreuer*innen sind verpflichtet, sich an den Wünschen der betreuten Personen zu orientieren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3AB9F2-695F-5DD7-43F5-39DBB058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5F1E-F78A-3443-8E08-D292707BC85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9D58AE-A32E-3C98-A2E1-FA84E66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16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FBC5D-27F9-8509-980C-A576E89B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Persönlicher Kontakt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8B592A-9D26-3AB6-278F-B02FFB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dirty="0"/>
              <a:t>Studien haben gezeigt, dass viele Menschen nur wenig Kontakt zu ihren rechtlichen Betreuer*innen haben.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dirty="0"/>
              <a:t>Eine echte Unterstützung bei Entscheidungen und der Ausübung rechtlicher Handlungsfähigkeit braucht aber Zeit.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b="1" dirty="0"/>
              <a:t>Änderungen durch die Reform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Betreuer*in ist zu „erforderlichem Kontakt“ verpflichtet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Das Gericht prüft, ob der Kontakt ausreichend 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7755F-D9BC-B545-45D7-F9B80FCE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5F1E-F78A-3443-8E08-D292707BC85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EBA9A1-E7CA-66A5-B7C5-86902F81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9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7553" y="1200150"/>
            <a:ext cx="8229600" cy="240553"/>
          </a:xfrm>
        </p:spPr>
        <p:txBody>
          <a:bodyPr>
            <a:noAutofit/>
          </a:bodyPr>
          <a:lstStyle/>
          <a:p>
            <a:r>
              <a:rPr lang="de-DE" sz="2800" dirty="0"/>
              <a:t>Stärkung </a:t>
            </a:r>
            <a:br>
              <a:rPr lang="de-DE" sz="2800" dirty="0"/>
            </a:br>
            <a:r>
              <a:rPr lang="de-DE" sz="2800" dirty="0"/>
              <a:t>des </a:t>
            </a:r>
            <a:r>
              <a:rPr lang="de-DE" sz="2800" dirty="0" err="1"/>
              <a:t>Erforderlichkeitsgrundsatzes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b="1" dirty="0"/>
              <a:t>…</a:t>
            </a:r>
            <a:r>
              <a:rPr lang="de-DE" sz="2400" b="1" dirty="0"/>
              <a:t>vor der Betreuung: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000" dirty="0"/>
              <a:t>Studien haben gezeigt, dass eine rechtliche Betreuung oft vermieden werden könnte, wenn die Person durch andere Hilfen Unterstützung bekäme. Zum Beispiel Hilfe von Assistent*innen oder Lots*innen bei Sozialleistungsanträgen, Schuldnerberatungen.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b="1" dirty="0"/>
              <a:t>Änderungen durch Reform: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Betreuungsbehörde muss bei der Vermittlung anderer Hilfen unterstützen, „erweiterte Unterstützung“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E74-721D-7C4D-B15A-B9B72EC9F330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12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7553" y="1200150"/>
            <a:ext cx="8229600" cy="240553"/>
          </a:xfrm>
        </p:spPr>
        <p:txBody>
          <a:bodyPr>
            <a:noAutofit/>
          </a:bodyPr>
          <a:lstStyle/>
          <a:p>
            <a:r>
              <a:rPr lang="de-DE" sz="2800" dirty="0"/>
              <a:t>Stärkung </a:t>
            </a:r>
            <a:br>
              <a:rPr lang="de-DE" sz="2800" dirty="0"/>
            </a:br>
            <a:r>
              <a:rPr lang="de-DE" sz="2800" dirty="0"/>
              <a:t>des </a:t>
            </a:r>
            <a:r>
              <a:rPr lang="de-DE" sz="2800" dirty="0" err="1"/>
              <a:t>Erforderlichkeitsgrundsatzes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b="1" dirty="0"/>
              <a:t>… in der Betreuung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dirty="0"/>
              <a:t>Studien haben gezeigt, dass rechtliche Betreuer*innen oft Entscheidungen übernehmen, die die Person selbst treffen könnte.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b="1" dirty="0"/>
              <a:t>Änderungen durch Reform: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Grundsatz „Unterstützen vor Vertreten“ in §1821 BGB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Es gibt keine Betreuung „Betreuung in allen Angelegenheiten“ mehr</a:t>
            </a:r>
            <a:endParaRPr lang="de-DE" dirty="0"/>
          </a:p>
          <a:p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E74-721D-7C4D-B15A-B9B72EC9F330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8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48FCF-F0C9-6503-C28E-AFB47314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§ 1821 BGB </a:t>
            </a:r>
            <a:br>
              <a:rPr lang="de-DE" dirty="0"/>
            </a:br>
            <a:r>
              <a:rPr lang="de-DE" b="1" dirty="0"/>
              <a:t>Betreuerpflichten/ </a:t>
            </a:r>
            <a:br>
              <a:rPr lang="de-DE" b="1" dirty="0"/>
            </a:br>
            <a:r>
              <a:rPr lang="de-DE" b="1" dirty="0"/>
              <a:t>Wünsche der betreuten Person</a:t>
            </a:r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3CFBD386-4B68-D5AE-A142-80D9849EA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081106"/>
              </p:ext>
            </p:extLst>
          </p:nvPr>
        </p:nvGraphicFramePr>
        <p:xfrm>
          <a:off x="356461" y="1292974"/>
          <a:ext cx="8229600" cy="3460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3790">
                  <a:extLst>
                    <a:ext uri="{9D8B030D-6E8A-4147-A177-3AD203B41FA5}">
                      <a16:colId xmlns:a16="http://schemas.microsoft.com/office/drawing/2014/main" val="1342763351"/>
                    </a:ext>
                  </a:extLst>
                </a:gridCol>
                <a:gridCol w="1735810">
                  <a:extLst>
                    <a:ext uri="{9D8B030D-6E8A-4147-A177-3AD203B41FA5}">
                      <a16:colId xmlns:a16="http://schemas.microsoft.com/office/drawing/2014/main" val="2919897259"/>
                    </a:ext>
                  </a:extLst>
                </a:gridCol>
              </a:tblGrid>
              <a:tr h="430063">
                <a:tc>
                  <a:txBody>
                    <a:bodyPr/>
                    <a:lstStyle/>
                    <a:p>
                      <a:r>
                        <a:rPr lang="de-DE" sz="1600" dirty="0"/>
                        <a:t>Unterstützen vor Vertreten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§ 1821 Abs. 1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04475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r>
                        <a:rPr lang="de-DE" sz="1600" dirty="0"/>
                        <a:t>Wunschermittlung- und Befolgung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§ 1821 Abs.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062332"/>
                  </a:ext>
                </a:extLst>
              </a:tr>
              <a:tr h="1299026">
                <a:tc>
                  <a:txBody>
                    <a:bodyPr/>
                    <a:lstStyle/>
                    <a:p>
                      <a:r>
                        <a:rPr lang="de-DE" sz="1600" dirty="0"/>
                        <a:t>Ausnahmen bei Wunschbefolgung: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dirty="0"/>
                        <a:t>Erhebliche Gefahr der Person oder ihres Vermögens und fehlende Einsicht aufgrund Krankheit oder Behinderung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dirty="0"/>
                        <a:t>Wunsch nicht zumutbar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§ 1821 Abs.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52496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r>
                        <a:rPr lang="de-DE" sz="1600" dirty="0"/>
                        <a:t>Orientierung am mutmaßlichen Willen der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§ 1821 Abs.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962372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r>
                        <a:rPr lang="de-DE" sz="1600" dirty="0"/>
                        <a:t>Kontaktpflicht zwischen betreuter und betreuender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§ 1821 Abs.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19632"/>
                  </a:ext>
                </a:extLst>
              </a:tr>
              <a:tr h="430063">
                <a:tc>
                  <a:txBody>
                    <a:bodyPr/>
                    <a:lstStyle/>
                    <a:p>
                      <a:r>
                        <a:rPr lang="de-DE" sz="1600" dirty="0"/>
                        <a:t>Wiederherstellung der Selbstständigkeit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§ 1821 Abs.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30424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3F539B-2B9E-BB22-BD62-F91AB412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5F1E-F78A-3443-8E08-D292707BC85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2EA4B0-4236-6B5F-915B-3796E317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3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D766D-C640-37AE-7993-D2070826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8CEB16-8F4E-F4CA-72AC-ADBA6E2D7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494" y="1588576"/>
            <a:ext cx="7796306" cy="326917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sz="2400" dirty="0"/>
              <a:t>Rechtliche Betreuer*innen müssen sich am Wunsch und Willen der betreuten Person orientieren, nicht am objektiven „Wohl“.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Rechtlich betreute Personen werden jetzt stärker in gerichtliche Verfahren eingebunden.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Aber die Reform hat die Vorgaben für Zwangsmaßnahmen nicht geändert.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D12A97-2498-D661-1FB8-1F2E78DE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5F1E-F78A-3443-8E08-D292707BC85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74F086-84DE-2946-6EB5-AE72F9E6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B58AC83-72B2-D150-27F5-D9550772477B}"/>
              </a:ext>
            </a:extLst>
          </p:cNvPr>
          <p:cNvSpPr/>
          <p:nvPr/>
        </p:nvSpPr>
        <p:spPr>
          <a:xfrm>
            <a:off x="272589" y="1689341"/>
            <a:ext cx="388470" cy="376518"/>
          </a:xfrm>
          <a:prstGeom prst="rightArrow">
            <a:avLst/>
          </a:prstGeom>
          <a:solidFill>
            <a:srgbClr val="004E7B"/>
          </a:solidFill>
          <a:ln>
            <a:solidFill>
              <a:srgbClr val="004E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9EB1A906-07B2-8D98-F6CB-18C2CFD24787}"/>
              </a:ext>
            </a:extLst>
          </p:cNvPr>
          <p:cNvSpPr/>
          <p:nvPr/>
        </p:nvSpPr>
        <p:spPr>
          <a:xfrm>
            <a:off x="208570" y="2831547"/>
            <a:ext cx="388470" cy="376518"/>
          </a:xfrm>
          <a:prstGeom prst="rightArrow">
            <a:avLst/>
          </a:prstGeom>
          <a:solidFill>
            <a:srgbClr val="004E7B"/>
          </a:solidFill>
          <a:ln>
            <a:solidFill>
              <a:srgbClr val="004E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B818D54A-B800-1C4C-FFFE-95093481303C}"/>
              </a:ext>
            </a:extLst>
          </p:cNvPr>
          <p:cNvSpPr/>
          <p:nvPr/>
        </p:nvSpPr>
        <p:spPr>
          <a:xfrm>
            <a:off x="193072" y="3646395"/>
            <a:ext cx="388470" cy="376518"/>
          </a:xfrm>
          <a:prstGeom prst="rightArrow">
            <a:avLst/>
          </a:prstGeom>
          <a:solidFill>
            <a:srgbClr val="004E7B"/>
          </a:solidFill>
          <a:ln>
            <a:solidFill>
              <a:srgbClr val="004E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216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400" y="1714500"/>
            <a:ext cx="3045600" cy="1714500"/>
          </a:xfrm>
        </p:spPr>
      </p:pic>
      <p:pic>
        <p:nvPicPr>
          <p:cNvPr id="28" name="Bildplatzhalter 27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4500"/>
            <a:ext cx="3045594" cy="1714500"/>
          </a:xfrm>
          <a:ln>
            <a:noFill/>
          </a:ln>
        </p:spPr>
      </p:pic>
      <p:pic>
        <p:nvPicPr>
          <p:cNvPr id="15" name="Bildplatzhalter 14" descr="dimr_fotoplakate_ohne_text_kurve_Seite_2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049199" cy="1714500"/>
          </a:xfrm>
          <a:ln>
            <a:noFill/>
          </a:ln>
        </p:spPr>
      </p:pic>
      <p:pic>
        <p:nvPicPr>
          <p:cNvPr id="22" name="Bildplatzhalter 21" descr="AA044168oT_bearbeite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5598" cy="1714500"/>
          </a:xfrm>
          <a:ln>
            <a:noFill/>
          </a:ln>
        </p:spPr>
      </p:pic>
      <p:pic>
        <p:nvPicPr>
          <p:cNvPr id="21" name="Bildplatzhalter 20" descr="AA043727oT_bearbeitet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"/>
          <a:stretch/>
        </p:blipFill>
        <p:spPr>
          <a:xfrm>
            <a:off x="6098400" y="0"/>
            <a:ext cx="3045600" cy="1714500"/>
          </a:xfrm>
          <a:ln>
            <a:noFill/>
          </a:ln>
        </p:spPr>
      </p:pic>
      <p:pic>
        <p:nvPicPr>
          <p:cNvPr id="4" name="Bildplatzhalter 3" descr="Lucas_Kenia_IR3A9044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602"/>
          <a:stretch/>
        </p:blipFill>
        <p:spPr>
          <a:xfrm>
            <a:off x="-3601" y="1714500"/>
            <a:ext cx="3433487" cy="1714500"/>
          </a:xfrm>
          <a:ln>
            <a:noFill/>
          </a:ln>
        </p:spPr>
      </p:pic>
      <p:pic>
        <p:nvPicPr>
          <p:cNvPr id="17" name="Bildplatzhalter 16" descr="dimr_fotoplakate_ohne_text_kurve_Seite_1.jpg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"/>
          <a:stretch/>
        </p:blipFill>
        <p:spPr>
          <a:xfrm>
            <a:off x="-1" y="3429000"/>
            <a:ext cx="3049195" cy="1714500"/>
          </a:xfrm>
          <a:ln>
            <a:noFill/>
          </a:ln>
        </p:spPr>
      </p:pic>
      <p:pic>
        <p:nvPicPr>
          <p:cNvPr id="23" name="Bildplatzhalter 22" descr="Arian_Foto_Amelie_Loisier_bearb.jpg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8"/>
          <a:stretch/>
        </p:blipFill>
        <p:spPr>
          <a:xfrm>
            <a:off x="6098399" y="3429000"/>
            <a:ext cx="3045597" cy="1714500"/>
          </a:xfrm>
          <a:ln>
            <a:noFill/>
          </a:ln>
        </p:spPr>
      </p:pic>
      <p:sp>
        <p:nvSpPr>
          <p:cNvPr id="32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pic>
        <p:nvPicPr>
          <p:cNvPr id="25" name="Bildplatzhalter 24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"/>
          <a:stretch/>
        </p:blipFill>
        <p:spPr>
          <a:xfrm>
            <a:off x="3049200" y="3429000"/>
            <a:ext cx="3045591" cy="1714500"/>
          </a:xfrm>
          <a:ln>
            <a:noFill/>
          </a:ln>
        </p:spPr>
      </p:pic>
      <p:cxnSp>
        <p:nvCxnSpPr>
          <p:cNvPr id="30" name="Gerade Verbindung 29"/>
          <p:cNvCxnSpPr/>
          <p:nvPr/>
        </p:nvCxnSpPr>
        <p:spPr>
          <a:xfrm>
            <a:off x="3049200" y="0"/>
            <a:ext cx="0" cy="5144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098400" y="0"/>
            <a:ext cx="0" cy="51435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cxnSpLocks/>
          </p:cNvCxnSpPr>
          <p:nvPr/>
        </p:nvCxnSpPr>
        <p:spPr>
          <a:xfrm>
            <a:off x="-3601" y="1714500"/>
            <a:ext cx="91476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35"/>
          <p:cNvCxnSpPr>
            <a:cxnSpLocks/>
          </p:cNvCxnSpPr>
          <p:nvPr/>
        </p:nvCxnSpPr>
        <p:spPr>
          <a:xfrm>
            <a:off x="1143000" y="3429000"/>
            <a:ext cx="8001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rgbClr val="004E7B"/>
                </a:solidFill>
              </a:rPr>
              <a:t>Monitoring-Stelle </a:t>
            </a:r>
            <a:br>
              <a:rPr lang="de-DE" b="1" dirty="0">
                <a:solidFill>
                  <a:srgbClr val="004E7B"/>
                </a:solidFill>
              </a:rPr>
            </a:br>
            <a:r>
              <a:rPr lang="de-DE" b="1" dirty="0">
                <a:solidFill>
                  <a:srgbClr val="004E7B"/>
                </a:solidFill>
              </a:rPr>
              <a:t>UN-Behindertenrechtskonvention</a:t>
            </a:r>
          </a:p>
          <a:p>
            <a:endParaRPr lang="de-DE" dirty="0"/>
          </a:p>
          <a:p>
            <a:r>
              <a:rPr lang="de-DE" dirty="0"/>
              <a:t>Zimmerstraße 26/27</a:t>
            </a:r>
          </a:p>
          <a:p>
            <a:r>
              <a:rPr lang="de-DE" dirty="0"/>
              <a:t>10969 Berlin</a:t>
            </a:r>
          </a:p>
          <a:p>
            <a:r>
              <a:rPr lang="de-DE" dirty="0"/>
              <a:t>Telefon: 030 259 359-0</a:t>
            </a:r>
          </a:p>
          <a:p>
            <a:r>
              <a:rPr lang="de-DE" dirty="0" err="1"/>
              <a:t>info@institut-fuer-menschenrechte.de</a:t>
            </a:r>
            <a:endParaRPr lang="de-DE" dirty="0"/>
          </a:p>
          <a:p>
            <a:r>
              <a:rPr lang="de-DE" dirty="0" err="1"/>
              <a:t>www.institut-fuer-menschenrechte.de</a:t>
            </a:r>
            <a:endParaRPr lang="de-DE" dirty="0"/>
          </a:p>
          <a:p>
            <a:r>
              <a:rPr lang="de-DE" dirty="0" err="1"/>
              <a:t>Twitter</a:t>
            </a:r>
            <a:r>
              <a:rPr lang="de-DE" dirty="0"/>
              <a:t>: @</a:t>
            </a:r>
            <a:r>
              <a:rPr lang="de-DE" dirty="0" err="1"/>
              <a:t>DIMR_Berlin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2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417D55-3F17-95E9-0CC0-3D7F081D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781-EB26-4B4F-955C-47D97835D84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145907-16F8-E735-7CE6-204FD3FF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8CD29A-0C03-9043-8ACB-F747EA71F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3" t="15093" r="7836" b="9352"/>
          <a:stretch/>
        </p:blipFill>
        <p:spPr>
          <a:xfrm>
            <a:off x="833438" y="452438"/>
            <a:ext cx="7770019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9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A98E92-3487-0D25-A63E-7A7431A1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781-EB26-4B4F-955C-47D97835D84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D7A3867-7932-2BB0-4BD2-D645B914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A055E1-F7D2-2E61-EB87-0C0F24428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6" t="14908" r="7134" b="4799"/>
          <a:stretch/>
        </p:blipFill>
        <p:spPr>
          <a:xfrm>
            <a:off x="1266825" y="766763"/>
            <a:ext cx="6796088" cy="41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3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948457-4325-5A1A-5E1E-C4F993DD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781-EB26-4B4F-955C-47D97835D84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ACFB67-3185-F213-F925-F7C9EE4F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A7E3AA-09E9-55B4-4BFB-2F4170F0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60324"/>
            <a:ext cx="7096125" cy="4730750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8B2B382E-0C01-23AA-5419-DAA58F6FF315}"/>
              </a:ext>
            </a:extLst>
          </p:cNvPr>
          <p:cNvSpPr/>
          <p:nvPr/>
        </p:nvSpPr>
        <p:spPr>
          <a:xfrm rot="2961560">
            <a:off x="4799515" y="4048123"/>
            <a:ext cx="538163" cy="3762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9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948457-4325-5A1A-5E1E-C4F993DD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781-EB26-4B4F-955C-47D97835D84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ACFB67-3185-F213-F925-F7C9EE4F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A7E3AA-09E9-55B4-4BFB-2F4170F0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60324"/>
            <a:ext cx="7096125" cy="4730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2B1C6E-322E-4D9C-CFC7-D36ECA10D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02" t="25556" r="13860" b="58070"/>
          <a:stretch/>
        </p:blipFill>
        <p:spPr>
          <a:xfrm>
            <a:off x="4572000" y="3580542"/>
            <a:ext cx="1509712" cy="842201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094F11F9-2384-21F4-B846-F9A18774FB8B}"/>
              </a:ext>
            </a:extLst>
          </p:cNvPr>
          <p:cNvSpPr/>
          <p:nvPr/>
        </p:nvSpPr>
        <p:spPr>
          <a:xfrm>
            <a:off x="4121942" y="4099274"/>
            <a:ext cx="538163" cy="3762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8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948457-4325-5A1A-5E1E-C4F993DD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781-EB26-4B4F-955C-47D97835D84D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ACFB67-3185-F213-F925-F7C9EE4F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A7E3AA-09E9-55B4-4BFB-2F4170F0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60324"/>
            <a:ext cx="7096125" cy="4730750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8B2B382E-0C01-23AA-5419-DAA58F6FF315}"/>
              </a:ext>
            </a:extLst>
          </p:cNvPr>
          <p:cNvSpPr/>
          <p:nvPr/>
        </p:nvSpPr>
        <p:spPr>
          <a:xfrm rot="2961560">
            <a:off x="3261227" y="4162423"/>
            <a:ext cx="538163" cy="3762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47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B22A3DB-57B2-FEE4-70BD-92A77E11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Regeln des Miteinander</a:t>
            </a:r>
          </a:p>
        </p:txBody>
      </p:sp>
      <p:pic>
        <p:nvPicPr>
          <p:cNvPr id="10" name="Inhaltsplatzhalter 9" descr="Das Bild zeigt eine Reihe schwarz-weiß gezeichneter Menschen mit bunten, leeren Sprechblasen.">
            <a:extLst>
              <a:ext uri="{FF2B5EF4-FFF2-40B4-BE49-F238E27FC236}">
                <a16:creationId xmlns:a16="http://schemas.microsoft.com/office/drawing/2014/main" id="{EB27BDE4-BBBC-46BD-460C-B6799AC821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1741456"/>
            <a:ext cx="3729037" cy="1660587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128B0B-D2AA-4C66-5701-1173AE5B6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7225" y="1741456"/>
            <a:ext cx="4038600" cy="283046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 Person kann etwas erzählen, muss aber nichts sagen.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gehen respektvoll miteinander um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 Person kann eine Pause machen, wenn es gerade nötig ist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…?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A3D7EB-F4FA-0671-392C-D672A809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781-EB26-4B4F-955C-47D97835D84D}" type="datetime2">
              <a:rPr lang="de-DE" smtClean="0"/>
              <a:pPr/>
              <a:t>Freitag, 6. September 2024</a:t>
            </a:fld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758B0CE-6F2E-B15B-6FF2-A04B7EF8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4D85C9-A893-F140-8BF7-849A3C2F8901}"/>
              </a:ext>
            </a:extLst>
          </p:cNvPr>
          <p:cNvSpPr txBox="1"/>
          <p:nvPr/>
        </p:nvSpPr>
        <p:spPr>
          <a:xfrm>
            <a:off x="295275" y="4701710"/>
            <a:ext cx="59959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https://pixabay.com/de/illustrations/gruppe-team-feedback-r%C3%BCckmelden-1825503/</a:t>
            </a:r>
          </a:p>
        </p:txBody>
      </p:sp>
    </p:spTree>
    <p:extLst>
      <p:ext uri="{BB962C8B-B14F-4D97-AF65-F5344CB8AC3E}">
        <p14:creationId xmlns:p14="http://schemas.microsoft.com/office/powerpoint/2010/main" val="73059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8153A4-251A-7D1A-819F-EC1DCEBC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1B39-4598-9345-9119-60639E3A0365}" type="datetime2">
              <a:rPr lang="de-DE" smtClean="0"/>
              <a:pPr/>
              <a:t>Freitag, 6. September 2024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E016B0-62A2-F9D8-0112-D298ED94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F3F04398-CF05-6F35-9001-E928824E586C}"/>
              </a:ext>
            </a:extLst>
          </p:cNvPr>
          <p:cNvSpPr/>
          <p:nvPr/>
        </p:nvSpPr>
        <p:spPr>
          <a:xfrm>
            <a:off x="280985" y="1180719"/>
            <a:ext cx="942975" cy="2468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54F103A-038D-6527-6E4F-D048A4C80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72342"/>
              </p:ext>
            </p:extLst>
          </p:nvPr>
        </p:nvGraphicFramePr>
        <p:xfrm>
          <a:off x="1366839" y="661607"/>
          <a:ext cx="6043611" cy="35554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9257">
                  <a:extLst>
                    <a:ext uri="{9D8B030D-6E8A-4147-A177-3AD203B41FA5}">
                      <a16:colId xmlns:a16="http://schemas.microsoft.com/office/drawing/2014/main" val="2973232500"/>
                    </a:ext>
                  </a:extLst>
                </a:gridCol>
                <a:gridCol w="4674354">
                  <a:extLst>
                    <a:ext uri="{9D8B030D-6E8A-4147-A177-3AD203B41FA5}">
                      <a16:colId xmlns:a16="http://schemas.microsoft.com/office/drawing/2014/main" val="2460453135"/>
                    </a:ext>
                  </a:extLst>
                </a:gridCol>
              </a:tblGrid>
              <a:tr h="414961">
                <a:tc gridSpan="2">
                  <a:txBody>
                    <a:bodyPr/>
                    <a:lstStyle/>
                    <a:p>
                      <a:r>
                        <a:rPr lang="de-DE" dirty="0"/>
                        <a:t>ABLAUF DER SCHULUNG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de-DE"/>
                        <a:t>sss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94025"/>
                  </a:ext>
                </a:extLst>
              </a:tr>
              <a:tr h="414961">
                <a:tc>
                  <a:txBody>
                    <a:bodyPr/>
                    <a:lstStyle/>
                    <a:p>
                      <a:r>
                        <a:rPr lang="de-DE" b="1" dirty="0"/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Technische Einführung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956461"/>
                  </a:ext>
                </a:extLst>
              </a:tr>
              <a:tr h="562755">
                <a:tc>
                  <a:txBody>
                    <a:bodyPr/>
                    <a:lstStyle/>
                    <a:p>
                      <a:r>
                        <a:rPr lang="de-DE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Vortrag „Die Reform des Betreuungsrechts aus menschenrechtlicher Perspektive“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897861"/>
                  </a:ext>
                </a:extLst>
              </a:tr>
              <a:tr h="414961">
                <a:tc>
                  <a:txBody>
                    <a:bodyPr/>
                    <a:lstStyle/>
                    <a:p>
                      <a:r>
                        <a:rPr lang="de-DE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Mittagspause (1 Stunde)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9082"/>
                  </a:ext>
                </a:extLst>
              </a:tr>
              <a:tr h="414961">
                <a:tc>
                  <a:txBody>
                    <a:bodyPr/>
                    <a:lstStyle/>
                    <a:p>
                      <a:r>
                        <a:rPr lang="de-DE" dirty="0"/>
                        <a:t>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Vortrag „Jetzt werde ich gefragt“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83289"/>
                  </a:ext>
                </a:extLst>
              </a:tr>
              <a:tr h="414961">
                <a:tc>
                  <a:txBody>
                    <a:bodyPr/>
                    <a:lstStyle/>
                    <a:p>
                      <a:r>
                        <a:rPr lang="de-DE" dirty="0"/>
                        <a:t>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53744"/>
                  </a:ext>
                </a:extLst>
              </a:tr>
              <a:tr h="414961">
                <a:tc>
                  <a:txBody>
                    <a:bodyPr/>
                    <a:lstStyle/>
                    <a:p>
                      <a:r>
                        <a:rPr lang="de-DE" dirty="0"/>
                        <a:t>14:15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Vortrag „Mein Weg aus der </a:t>
                      </a:r>
                      <a:r>
                        <a:rPr lang="de-DE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WfbM</a:t>
                      </a:r>
                      <a:r>
                        <a:rPr lang="de-DE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-Maßnahme auf den Allgemeinen Arbeitsmarkt“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02686"/>
                  </a:ext>
                </a:extLst>
              </a:tr>
              <a:tr h="414961">
                <a:tc>
                  <a:txBody>
                    <a:bodyPr/>
                    <a:lstStyle/>
                    <a:p>
                      <a:r>
                        <a:rPr lang="de-DE" dirty="0"/>
                        <a:t>15:15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Ende der Veranstaltung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1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951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FM_Powerpoint_01_tim">
  <a:themeElements>
    <a:clrScheme name="Deutsches Institut für Menschenrechte 4">
      <a:dk1>
        <a:srgbClr val="000000"/>
      </a:dk1>
      <a:lt1>
        <a:srgbClr val="FFFFFF"/>
      </a:lt1>
      <a:dk2>
        <a:srgbClr val="004F7C"/>
      </a:dk2>
      <a:lt2>
        <a:srgbClr val="FFFFFF"/>
      </a:lt2>
      <a:accent1>
        <a:srgbClr val="796D60"/>
      </a:accent1>
      <a:accent2>
        <a:srgbClr val="0081A6"/>
      </a:accent2>
      <a:accent3>
        <a:srgbClr val="D50C2F"/>
      </a:accent3>
      <a:accent4>
        <a:srgbClr val="B76000"/>
      </a:accent4>
      <a:accent5>
        <a:srgbClr val="5F7F11"/>
      </a:accent5>
      <a:accent6>
        <a:srgbClr val="0A7524"/>
      </a:accent6>
      <a:hlink>
        <a:srgbClr val="000000"/>
      </a:hlink>
      <a:folHlink>
        <a:srgbClr val="0081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B1C70B05-E468-4F47-A27F-14099096A2D0}" vid="{C58D06C4-D66E-4398-BEC0-DF4956AA699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PowerPointVorlage_DT</Template>
  <TotalTime>0</TotalTime>
  <Words>1603</Words>
  <Application>Microsoft Office PowerPoint</Application>
  <PresentationFormat>Bildschirmpräsentation (16:9)</PresentationFormat>
  <Paragraphs>239</Paragraphs>
  <Slides>28</Slides>
  <Notes>11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ArialNarrow</vt:lpstr>
      <vt:lpstr>ArialNarrow-Bold</vt:lpstr>
      <vt:lpstr>Calibri</vt:lpstr>
      <vt:lpstr>Symbol</vt:lpstr>
      <vt:lpstr>DFM_Powerpoint_01_tim</vt:lpstr>
      <vt:lpstr>Herzlich Willkommen zur Schulung zur Betreuungsrechts-Reform!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Regeln des Miteinander</vt:lpstr>
      <vt:lpstr>PowerPoint-Präsentation</vt:lpstr>
      <vt:lpstr>Monitoring-Stelle UN-Behindertenrechtskonvention Die Reform des Betreuungsrechts aus menschenrechtlicher Perspektive</vt:lpstr>
      <vt:lpstr>Worüber wir heute sprechen</vt:lpstr>
      <vt:lpstr>UN-Behindertenrechtskonvention</vt:lpstr>
      <vt:lpstr>Was bedeutet „rechtliche Handlungsfähigkeit“  und was hat das mit dem Betreuungsrecht zu tun?</vt:lpstr>
      <vt:lpstr>Was bedeutet „rechtliche Handlungsfähigkeit“  und was hat das mit dem Betreuungsrecht zu tun?</vt:lpstr>
      <vt:lpstr>Was sagt die UN-Behindertenrechtskonvention  zu dem Thema? </vt:lpstr>
      <vt:lpstr>Gleiche Anerkennung vor dem Recht, Art. 12 UN BRK</vt:lpstr>
      <vt:lpstr>Von der ersetzenden zur  unterstützenden Entscheidungsfindung – was bedeutet das?</vt:lpstr>
      <vt:lpstr>Die Betreuungsrechtsreform</vt:lpstr>
      <vt:lpstr>Die Betreuungsrechtsreform</vt:lpstr>
      <vt:lpstr>Die Betreuungsrechtsreform</vt:lpstr>
      <vt:lpstr>Stärkung der Selbstbestimmung </vt:lpstr>
      <vt:lpstr>Persönlicher Kontakt</vt:lpstr>
      <vt:lpstr>Stärkung  des Erforderlichkeitsgrundsatzes </vt:lpstr>
      <vt:lpstr>Stärkung  des Erforderlichkeitsgrundsatzes </vt:lpstr>
      <vt:lpstr>§ 1821 BGB  Betreuerpflichten/  Wünsche der betreuten Person</vt:lpstr>
      <vt:lpstr>Fazit</vt:lpstr>
      <vt:lpstr>Vielen Dank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Monitoring-Stelle UN-Behindertenrechtskonvention Die Reform des Betreuungsrechts aus menschenrechtlicher Perspektive</dc:title>
  <dc:creator>Offergeld, Jana</dc:creator>
  <cp:lastModifiedBy>Offergeld, Jana</cp:lastModifiedBy>
  <cp:revision>47</cp:revision>
  <cp:lastPrinted>2016-06-27T10:29:33Z</cp:lastPrinted>
  <dcterms:created xsi:type="dcterms:W3CDTF">2023-11-06T10:23:59Z</dcterms:created>
  <dcterms:modified xsi:type="dcterms:W3CDTF">2024-09-06T08:40:43Z</dcterms:modified>
</cp:coreProperties>
</file>