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686" r:id="rId4"/>
    <p:sldId id="690" r:id="rId5"/>
    <p:sldId id="687" r:id="rId6"/>
    <p:sldId id="688" r:id="rId7"/>
    <p:sldId id="695" r:id="rId8"/>
    <p:sldId id="672" r:id="rId9"/>
    <p:sldId id="689" r:id="rId10"/>
    <p:sldId id="673" r:id="rId11"/>
    <p:sldId id="674" r:id="rId12"/>
    <p:sldId id="675" r:id="rId13"/>
    <p:sldId id="677" r:id="rId14"/>
    <p:sldId id="696" r:id="rId15"/>
    <p:sldId id="697" r:id="rId16"/>
    <p:sldId id="699" r:id="rId17"/>
    <p:sldId id="680" r:id="rId18"/>
    <p:sldId id="679" r:id="rId19"/>
    <p:sldId id="691" r:id="rId20"/>
    <p:sldId id="681" r:id="rId21"/>
    <p:sldId id="460" r:id="rId22"/>
    <p:sldId id="703" r:id="rId23"/>
    <p:sldId id="459" r:id="rId24"/>
    <p:sldId id="702" r:id="rId25"/>
    <p:sldId id="447" r:id="rId26"/>
    <p:sldId id="701" r:id="rId27"/>
    <p:sldId id="461" r:id="rId28"/>
    <p:sldId id="693" r:id="rId29"/>
    <p:sldId id="700" r:id="rId30"/>
    <p:sldId id="706" r:id="rId31"/>
    <p:sldId id="704" r:id="rId32"/>
    <p:sldId id="705" r:id="rId33"/>
    <p:sldId id="684" r:id="rId34"/>
    <p:sldId id="685" r:id="rId35"/>
    <p:sldId id="545" r:id="rId36"/>
    <p:sldId id="694" r:id="rId37"/>
    <p:sldId id="546" r:id="rId38"/>
  </p:sldIdLst>
  <p:sldSz cx="9144000" cy="6858000" type="screen4x3"/>
  <p:notesSz cx="7104063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 Light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35">
          <p15:clr>
            <a:srgbClr val="A4A3A4"/>
          </p15:clr>
        </p15:guide>
        <p15:guide id="2" orient="horz" pos="3838">
          <p15:clr>
            <a:srgbClr val="A4A3A4"/>
          </p15:clr>
        </p15:guide>
        <p15:guide id="3" orient="horz" pos="2432">
          <p15:clr>
            <a:srgbClr val="A4A3A4"/>
          </p15:clr>
        </p15:guide>
        <p15:guide id="4" orient="horz" pos="845">
          <p15:clr>
            <a:srgbClr val="A4A3A4"/>
          </p15:clr>
        </p15:guide>
        <p15:guide id="5" orient="horz" pos="164">
          <p15:clr>
            <a:srgbClr val="A4A3A4"/>
          </p15:clr>
        </p15:guide>
        <p15:guide id="6" orient="horz" pos="4201">
          <p15:clr>
            <a:srgbClr val="A4A3A4"/>
          </p15:clr>
        </p15:guide>
        <p15:guide id="7" orient="horz" pos="2341">
          <p15:clr>
            <a:srgbClr val="A4A3A4"/>
          </p15:clr>
        </p15:guide>
        <p15:guide id="8" orient="horz" pos="300">
          <p15:clr>
            <a:srgbClr val="A4A3A4"/>
          </p15:clr>
        </p15:guide>
        <p15:guide id="9" pos="1610">
          <p15:clr>
            <a:srgbClr val="A4A3A4"/>
          </p15:clr>
        </p15:guide>
        <p15:guide id="10" pos="295">
          <p15:clr>
            <a:srgbClr val="A4A3A4"/>
          </p15:clr>
        </p15:guide>
        <p15:guide id="11" pos="158">
          <p15:clr>
            <a:srgbClr val="A4A3A4"/>
          </p15:clr>
        </p15:guide>
        <p15:guide id="12" pos="5465">
          <p15:clr>
            <a:srgbClr val="A4A3A4"/>
          </p15:clr>
        </p15:guide>
        <p15:guide id="13" pos="5602">
          <p15:clr>
            <a:srgbClr val="A4A3A4"/>
          </p15:clr>
        </p15:guide>
        <p15:guide id="14" pos="1519">
          <p15:clr>
            <a:srgbClr val="A4A3A4"/>
          </p15:clr>
        </p15:guide>
        <p15:guide id="15" pos="4150">
          <p15:clr>
            <a:srgbClr val="A4A3A4"/>
          </p15:clr>
        </p15:guide>
        <p15:guide id="16" pos="42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D9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62" autoAdjust="0"/>
    <p:restoredTop sz="96723" autoAdjust="0"/>
  </p:normalViewPr>
  <p:slideViewPr>
    <p:cSldViewPr snapToObjects="1">
      <p:cViewPr varScale="1">
        <p:scale>
          <a:sx n="82" d="100"/>
          <a:sy n="82" d="100"/>
        </p:scale>
        <p:origin x="1594" y="77"/>
      </p:cViewPr>
      <p:guideLst>
        <p:guide orient="horz" pos="935"/>
        <p:guide orient="horz" pos="3838"/>
        <p:guide orient="horz" pos="2432"/>
        <p:guide orient="horz" pos="845"/>
        <p:guide orient="horz" pos="164"/>
        <p:guide orient="horz" pos="4201"/>
        <p:guide orient="horz" pos="2341"/>
        <p:guide orient="horz" pos="300"/>
        <p:guide pos="1610"/>
        <p:guide pos="295"/>
        <p:guide pos="158"/>
        <p:guide pos="5465"/>
        <p:guide pos="5602"/>
        <p:guide pos="1519"/>
        <p:guide pos="4150"/>
        <p:guide pos="42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1731"/>
          </a:xfrm>
          <a:prstGeom prst="rect">
            <a:avLst/>
          </a:prstGeom>
        </p:spPr>
        <p:txBody>
          <a:bodyPr vert="horz" lIns="96086" tIns="48043" rIns="96086" bIns="4804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4" y="0"/>
            <a:ext cx="3078427" cy="511731"/>
          </a:xfrm>
          <a:prstGeom prst="rect">
            <a:avLst/>
          </a:prstGeom>
        </p:spPr>
        <p:txBody>
          <a:bodyPr vert="horz" lIns="96086" tIns="48043" rIns="96086" bIns="4804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41FD49-E72B-4ADC-9A41-F6D76792A31E}" type="datetimeFigureOut">
              <a:rPr lang="en-US"/>
              <a:pPr>
                <a:defRPr/>
              </a:pPr>
              <a:t>10/1/2026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86" tIns="48043" rIns="96086" bIns="48043" rtlCol="0" anchor="ctr"/>
          <a:lstStyle/>
          <a:p>
            <a:pPr lvl="0"/>
            <a:endParaRPr lang="en-US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43"/>
            <a:ext cx="5683250" cy="4605576"/>
          </a:xfrm>
          <a:prstGeom prst="rect">
            <a:avLst/>
          </a:prstGeom>
        </p:spPr>
        <p:txBody>
          <a:bodyPr vert="horz" lIns="96086" tIns="48043" rIns="96086" bIns="48043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8427" cy="511731"/>
          </a:xfrm>
          <a:prstGeom prst="rect">
            <a:avLst/>
          </a:prstGeom>
        </p:spPr>
        <p:txBody>
          <a:bodyPr vert="horz" lIns="96086" tIns="48043" rIns="96086" bIns="4804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4" y="9721107"/>
            <a:ext cx="3078427" cy="511731"/>
          </a:xfrm>
          <a:prstGeom prst="rect">
            <a:avLst/>
          </a:prstGeom>
        </p:spPr>
        <p:txBody>
          <a:bodyPr vert="horz" lIns="96086" tIns="48043" rIns="96086" bIns="4804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B2B529C-7E55-4C17-8648-7EC0012106F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498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2B529C-7E55-4C17-8648-7EC0012106F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70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w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"/>
          <a:stretch>
            <a:fillRect/>
          </a:stretch>
        </p:blipFill>
        <p:spPr bwMode="auto">
          <a:xfrm>
            <a:off x="250825" y="1341438"/>
            <a:ext cx="865505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" y="2176463"/>
            <a:ext cx="791845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3"/>
          <p:cNvSpPr txBox="1">
            <a:spLocks/>
          </p:cNvSpPr>
          <p:nvPr userDrawn="1"/>
        </p:nvSpPr>
        <p:spPr>
          <a:xfrm>
            <a:off x="3870325" y="5951538"/>
            <a:ext cx="514350" cy="214312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800" dirty="0"/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446588" y="5951538"/>
            <a:ext cx="4229100" cy="214312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Köln | Ortrun Kliche| Institut für Geschichte und Ethik der Medizin, UK Köln, Universität zu Köln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851920" y="4221088"/>
            <a:ext cx="4823767" cy="720080"/>
          </a:xfr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kern="1200" dirty="0">
                <a:solidFill>
                  <a:schemeClr val="bg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851275" y="5229201"/>
            <a:ext cx="4824413" cy="648071"/>
          </a:xfr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/>
              <a:t>Master-Untertitelformat bearbeiten</a:t>
            </a: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6326CF6-E033-2C5E-F5C8-3A3206B9DD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3929" y="604974"/>
            <a:ext cx="2089730" cy="44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93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1000"/>
            <a:ext cx="8894763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427038"/>
            <a:ext cx="168751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umsplatzhalter 3"/>
          <p:cNvSpPr txBox="1">
            <a:spLocks/>
          </p:cNvSpPr>
          <p:nvPr userDrawn="1"/>
        </p:nvSpPr>
        <p:spPr>
          <a:xfrm>
            <a:off x="2627313" y="5951538"/>
            <a:ext cx="514350" cy="214312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00.00.2016</a:t>
            </a:r>
          </a:p>
        </p:txBody>
      </p:sp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3203575" y="5951538"/>
            <a:ext cx="5472113" cy="214312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Ort | Name des Vortragenden | Abteilung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27313" y="2924944"/>
            <a:ext cx="6048375" cy="1152128"/>
          </a:xfr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kern="1200" dirty="0">
                <a:solidFill>
                  <a:schemeClr val="bg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627312" y="4365104"/>
            <a:ext cx="6048375" cy="648071"/>
          </a:xfr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/>
              <a:t>Master-Untertitelformat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769847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"/>
          <a:stretch>
            <a:fillRect/>
          </a:stretch>
        </p:blipFill>
        <p:spPr bwMode="auto">
          <a:xfrm>
            <a:off x="250825" y="1341438"/>
            <a:ext cx="8637588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7" descr="Unbenannt-3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" r="6055" b="14017"/>
          <a:stretch>
            <a:fillRect/>
          </a:stretch>
        </p:blipFill>
        <p:spPr bwMode="auto">
          <a:xfrm>
            <a:off x="755650" y="0"/>
            <a:ext cx="8388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427038"/>
            <a:ext cx="168751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3"/>
          <p:cNvSpPr txBox="1">
            <a:spLocks/>
          </p:cNvSpPr>
          <p:nvPr userDrawn="1"/>
        </p:nvSpPr>
        <p:spPr>
          <a:xfrm>
            <a:off x="4211638" y="5230813"/>
            <a:ext cx="514350" cy="215900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00.00.2016</a:t>
            </a: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789488" y="5230813"/>
            <a:ext cx="4319587" cy="215900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Ort | Name des Vortragenden | Abteilung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12000" y="2862289"/>
            <a:ext cx="4679776" cy="1142974"/>
          </a:xfr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kern="1200" dirty="0">
                <a:solidFill>
                  <a:schemeClr val="bg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212000" y="4293096"/>
            <a:ext cx="4679776" cy="718876"/>
          </a:xfr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/>
              <a:t>Master-Untertitelformat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8479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21" descr="Unbenannt-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62" t="9178" r="5962" b="14017"/>
          <a:stretch>
            <a:fillRect/>
          </a:stretch>
        </p:blipFill>
        <p:spPr bwMode="auto">
          <a:xfrm>
            <a:off x="223838" y="0"/>
            <a:ext cx="8928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427038"/>
            <a:ext cx="168751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umsplatzhalter 3"/>
          <p:cNvSpPr txBox="1">
            <a:spLocks/>
          </p:cNvSpPr>
          <p:nvPr userDrawn="1"/>
        </p:nvSpPr>
        <p:spPr>
          <a:xfrm>
            <a:off x="4213225" y="5230813"/>
            <a:ext cx="514350" cy="215900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00.00.2016</a:t>
            </a:r>
          </a:p>
        </p:txBody>
      </p:sp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4789488" y="5230813"/>
            <a:ext cx="4319587" cy="215900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Ort | Name des Vortragenden | Abteilung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12704" y="2862289"/>
            <a:ext cx="4665583" cy="1142974"/>
          </a:xfr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kern="1200" dirty="0">
                <a:solidFill>
                  <a:schemeClr val="bg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212704" y="4293096"/>
            <a:ext cx="4665583" cy="718876"/>
          </a:xfr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/>
              <a:t>Master-Untertitelformat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12556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"/>
          <a:stretch>
            <a:fillRect/>
          </a:stretch>
        </p:blipFill>
        <p:spPr bwMode="auto">
          <a:xfrm>
            <a:off x="250825" y="1341438"/>
            <a:ext cx="865505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 descr="Unbenannt-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1"/>
          <a:stretch>
            <a:fillRect/>
          </a:stretch>
        </p:blipFill>
        <p:spPr bwMode="auto">
          <a:xfrm>
            <a:off x="2217738" y="-1250950"/>
            <a:ext cx="6926262" cy="810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427038"/>
            <a:ext cx="168751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3"/>
          <p:cNvSpPr txBox="1">
            <a:spLocks/>
          </p:cNvSpPr>
          <p:nvPr userDrawn="1"/>
        </p:nvSpPr>
        <p:spPr>
          <a:xfrm>
            <a:off x="3870325" y="5951538"/>
            <a:ext cx="514350" cy="214312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00.00.2016</a:t>
            </a: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446588" y="5951538"/>
            <a:ext cx="4229100" cy="214312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800" dirty="0"/>
              <a:t>Ort | Name des Vortragenden | Abteilung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851920" y="4221088"/>
            <a:ext cx="4823767" cy="720080"/>
          </a:xfr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kern="1200" dirty="0">
                <a:solidFill>
                  <a:schemeClr val="bg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851275" y="5229201"/>
            <a:ext cx="4824413" cy="648071"/>
          </a:xfr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lang="en-US" sz="1800" kern="1200" dirty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/>
              <a:t>Master-Untertitelformat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358450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825" y="3860800"/>
            <a:ext cx="8642350" cy="936352"/>
          </a:xfrm>
        </p:spPr>
        <p:txBody>
          <a:bodyPr anchor="b"/>
          <a:lstStyle>
            <a:lvl1pPr algn="l">
              <a:defRPr lang="en-US" sz="2400" kern="1200" dirty="0">
                <a:solidFill>
                  <a:srgbClr val="009BD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0825" y="4941169"/>
            <a:ext cx="8642350" cy="864095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250825" y="260349"/>
            <a:ext cx="8642350" cy="3600451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39215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250825" y="260350"/>
            <a:ext cx="8642350" cy="3600450"/>
          </a:xfrm>
          <a:prstGeom prst="rect">
            <a:avLst/>
          </a:prstGeom>
          <a:solidFill>
            <a:srgbClr val="E0E0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1484313"/>
            <a:ext cx="8207375" cy="864095"/>
          </a:xfrm>
        </p:spPr>
        <p:txBody>
          <a:bodyPr anchor="t" anchorCtr="0"/>
          <a:lstStyle>
            <a:lvl1pPr marL="0" indent="0">
              <a:buNone/>
              <a:defRPr lang="de-DE" sz="1800" kern="1200" dirty="0" smtClean="0">
                <a:solidFill>
                  <a:srgbClr val="009BDC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30613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3"/>
          </p:nvPr>
        </p:nvSpPr>
        <p:spPr/>
        <p:txBody>
          <a:bodyPr/>
          <a:lstStyle>
            <a:lvl5pPr>
              <a:defRPr/>
            </a:lvl5pPr>
            <a:lvl8pPr>
              <a:defRPr/>
            </a:lvl8pPr>
            <a:lvl9pPr>
              <a:defRPr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29788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oßes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250825" y="1484313"/>
            <a:ext cx="8642350" cy="4608512"/>
          </a:xfrm>
        </p:spPr>
        <p:txBody>
          <a:bodyPr/>
          <a:lstStyle>
            <a:lvl5pPr>
              <a:defRPr/>
            </a:lvl5pPr>
            <a:lvl8pPr marL="900000" indent="-180000"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/>
            </a:lvl8pPr>
            <a:lvl9pPr>
              <a:defRPr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045992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250825" y="1484313"/>
            <a:ext cx="8642350" cy="4608512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9022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68313" y="1484314"/>
            <a:ext cx="8207375" cy="4608512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40000" indent="0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None/>
              <a:defRPr/>
            </a:lvl2pPr>
            <a:lvl3pPr marL="360000" indent="-360000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+mj-lt"/>
              <a:buAutoNum type="arabicPeriod"/>
              <a:defRPr lang="de-DE" sz="18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540000" indent="0">
              <a:spcBef>
                <a:spcPts val="450"/>
              </a:spcBef>
              <a:buNone/>
              <a:defRPr sz="1800" i="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marL="540000" indent="0">
              <a:spcBef>
                <a:spcPts val="450"/>
              </a:spcBef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540000" indent="0">
              <a:spcBef>
                <a:spcPts val="450"/>
              </a:spcBef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540000" indent="0">
              <a:spcBef>
                <a:spcPts val="450"/>
              </a:spcBef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540000" indent="0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None/>
              <a:defRPr sz="1800" i="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540000" indent="0">
              <a:spcBef>
                <a:spcPts val="450"/>
              </a:spcBef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27566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312" y="1484313"/>
            <a:ext cx="4032251" cy="4608478"/>
          </a:xfrm>
        </p:spPr>
        <p:txBody>
          <a:bodyPr/>
          <a:lstStyle>
            <a:lvl1pPr>
              <a:defRPr sz="1800"/>
            </a:lvl1pPr>
            <a:lvl2pPr marL="270000" indent="-270000">
              <a:buClr>
                <a:schemeClr val="tx2"/>
              </a:buClr>
              <a:defRPr lang="de-DE" sz="18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sz="1400"/>
            </a:lvl3pPr>
            <a:lvl4pPr>
              <a:defRPr sz="1400"/>
            </a:lvl4pPr>
            <a:lvl5pPr>
              <a:defRPr sz="1800" baseline="0"/>
            </a:lvl5pPr>
            <a:lvl6pPr>
              <a:defRPr sz="1800"/>
            </a:lvl6pPr>
            <a:lvl7pPr>
              <a:defRPr sz="1400"/>
            </a:lvl7pPr>
            <a:lvl8pPr marL="900000" indent="-180000"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3688" y="1484314"/>
            <a:ext cx="4032000" cy="4608477"/>
          </a:xfrm>
        </p:spPr>
        <p:txBody>
          <a:bodyPr/>
          <a:lstStyle>
            <a:lvl1pPr>
              <a:defRPr lang="de-DE" dirty="0" smtClean="0"/>
            </a:lvl1pPr>
            <a:lvl2pPr>
              <a:buClr>
                <a:schemeClr val="tx2"/>
              </a:buCl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 smtClean="0"/>
            </a:lvl5pPr>
            <a:lvl6pPr>
              <a:defRPr lang="de-DE" dirty="0" smtClean="0"/>
            </a:lvl6pPr>
            <a:lvl7pPr>
              <a:defRPr lang="de-DE" dirty="0" smtClean="0"/>
            </a:lvl7pPr>
            <a:lvl8pPr>
              <a:defRPr lang="de-DE" dirty="0" smtClean="0"/>
            </a:lvl8pPr>
            <a:lvl9pPr>
              <a:defRPr lang="en-US" dirty="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73739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3688" y="1484314"/>
            <a:ext cx="4032000" cy="4608477"/>
          </a:xfrm>
        </p:spPr>
        <p:txBody>
          <a:bodyPr/>
          <a:lstStyle>
            <a:lvl1pPr>
              <a:defRPr lang="de-DE" dirty="0" smtClean="0"/>
            </a:lvl1pPr>
            <a:lvl2pPr>
              <a:buClr>
                <a:schemeClr val="tx2"/>
              </a:buCl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  <a:lvl5pPr>
              <a:defRPr lang="de-DE" dirty="0" smtClean="0"/>
            </a:lvl5pPr>
            <a:lvl6pPr>
              <a:defRPr lang="de-DE" dirty="0" smtClean="0"/>
            </a:lvl6pPr>
            <a:lvl7pPr>
              <a:defRPr lang="de-DE" dirty="0" smtClean="0"/>
            </a:lvl7pPr>
            <a:lvl8pPr>
              <a:defRPr lang="de-DE" dirty="0" smtClean="0"/>
            </a:lvl8pPr>
            <a:lvl9pPr>
              <a:defRPr lang="en-US" dirty="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250825" y="1484313"/>
            <a:ext cx="4249738" cy="4608512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76110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312" y="1484313"/>
            <a:ext cx="4032251" cy="4608478"/>
          </a:xfrm>
        </p:spPr>
        <p:txBody>
          <a:bodyPr/>
          <a:lstStyle>
            <a:lvl1pPr>
              <a:defRPr sz="1800"/>
            </a:lvl1pPr>
            <a:lvl2pPr marL="270000" indent="-270000">
              <a:buClr>
                <a:schemeClr val="tx2"/>
              </a:buClr>
              <a:defRPr lang="de-DE" sz="18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>
              <a:defRPr sz="1400"/>
            </a:lvl3pPr>
            <a:lvl4pPr>
              <a:defRPr sz="1400"/>
            </a:lvl4pPr>
            <a:lvl5pPr>
              <a:defRPr sz="1800" baseline="0"/>
            </a:lvl5pPr>
            <a:lvl6pPr>
              <a:defRPr sz="1800"/>
            </a:lvl6pPr>
            <a:lvl7pPr>
              <a:defRPr sz="1400"/>
            </a:lvl7pPr>
            <a:lvl8pPr marL="900000" indent="-180000"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sz="1200"/>
            </a:lvl8pPr>
            <a:lvl9pPr>
              <a:defRPr sz="12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4643438" y="1484313"/>
            <a:ext cx="4249737" cy="4608512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88740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250825" y="1484313"/>
            <a:ext cx="4249738" cy="4608512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4"/>
          </p:nvPr>
        </p:nvSpPr>
        <p:spPr>
          <a:xfrm>
            <a:off x="4643438" y="1484313"/>
            <a:ext cx="4249737" cy="4608512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81152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und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68313" y="1484314"/>
            <a:ext cx="6119811" cy="4608512"/>
          </a:xfrm>
        </p:spPr>
        <p:txBody>
          <a:bodyPr/>
          <a:lstStyle>
            <a:lvl2pPr>
              <a:buClr>
                <a:schemeClr val="tx2"/>
              </a:buClr>
              <a:defRPr/>
            </a:lvl2pPr>
            <a:lvl5pPr>
              <a:defRPr/>
            </a:lvl5pPr>
            <a:lvl7pPr>
              <a:defRPr/>
            </a:lvl7pPr>
            <a:lvl8pPr marL="900000" indent="-180000"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/>
            </a:lvl8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4"/>
          </p:nvPr>
        </p:nvSpPr>
        <p:spPr>
          <a:xfrm>
            <a:off x="6732588" y="1484313"/>
            <a:ext cx="2160587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/>
          </p:nvPr>
        </p:nvSpPr>
        <p:spPr>
          <a:xfrm>
            <a:off x="6732588" y="3860800"/>
            <a:ext cx="2160587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9388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9"/>
          </p:nvPr>
        </p:nvSpPr>
        <p:spPr>
          <a:xfrm>
            <a:off x="468313" y="1484313"/>
            <a:ext cx="1943100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20"/>
          </p:nvPr>
        </p:nvSpPr>
        <p:spPr>
          <a:xfrm>
            <a:off x="468313" y="3860800"/>
            <a:ext cx="1943100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21"/>
          </p:nvPr>
        </p:nvSpPr>
        <p:spPr>
          <a:xfrm>
            <a:off x="2555875" y="1484313"/>
            <a:ext cx="1944688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2" name="Bildplatzhalter 21"/>
          <p:cNvSpPr>
            <a:spLocks noGrp="1"/>
          </p:cNvSpPr>
          <p:nvPr>
            <p:ph type="pic" sz="quarter" idx="22"/>
          </p:nvPr>
        </p:nvSpPr>
        <p:spPr>
          <a:xfrm>
            <a:off x="2555875" y="3860800"/>
            <a:ext cx="1944688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23"/>
          </p:nvPr>
        </p:nvSpPr>
        <p:spPr>
          <a:xfrm>
            <a:off x="4643438" y="1484313"/>
            <a:ext cx="4249737" cy="4608512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520009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und Text/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2400" kern="1200" dirty="0">
                <a:solidFill>
                  <a:srgbClr val="009BD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9"/>
          </p:nvPr>
        </p:nvSpPr>
        <p:spPr>
          <a:xfrm>
            <a:off x="468313" y="1484313"/>
            <a:ext cx="1943100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20"/>
          </p:nvPr>
        </p:nvSpPr>
        <p:spPr>
          <a:xfrm>
            <a:off x="468313" y="3860800"/>
            <a:ext cx="1943100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21"/>
          </p:nvPr>
        </p:nvSpPr>
        <p:spPr>
          <a:xfrm>
            <a:off x="2555875" y="1484313"/>
            <a:ext cx="1944688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2" name="Bildplatzhalter 21"/>
          <p:cNvSpPr>
            <a:spLocks noGrp="1"/>
          </p:cNvSpPr>
          <p:nvPr>
            <p:ph type="pic" sz="quarter" idx="22"/>
          </p:nvPr>
        </p:nvSpPr>
        <p:spPr>
          <a:xfrm>
            <a:off x="2555875" y="3860800"/>
            <a:ext cx="1944688" cy="223202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23"/>
          </p:nvPr>
        </p:nvSpPr>
        <p:spPr>
          <a:xfrm>
            <a:off x="4643438" y="1484313"/>
            <a:ext cx="4249737" cy="460851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313255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17664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366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250825" y="260350"/>
            <a:ext cx="8642350" cy="583247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858936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5"/>
          </p:nvPr>
        </p:nvSpPr>
        <p:spPr>
          <a:xfrm>
            <a:off x="250825" y="260350"/>
            <a:ext cx="8642350" cy="583247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8313" y="476250"/>
            <a:ext cx="4032250" cy="2159645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0" indent="0">
              <a:spcBef>
                <a:spcPts val="0"/>
              </a:spcBef>
              <a:buClr>
                <a:schemeClr val="bg1"/>
              </a:buClr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41952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oßes Bild mit Text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5"/>
          </p:nvPr>
        </p:nvSpPr>
        <p:spPr>
          <a:xfrm>
            <a:off x="250825" y="260350"/>
            <a:ext cx="8642350" cy="6408738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8313" y="476250"/>
            <a:ext cx="4032250" cy="2159645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0" indent="0"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0" indent="0">
              <a:spcBef>
                <a:spcPts val="0"/>
              </a:spcBef>
              <a:buClr>
                <a:schemeClr val="bg1"/>
              </a:buClr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46427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groß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250825" y="260350"/>
            <a:ext cx="4249738" cy="583247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>
          <a:xfrm>
            <a:off x="4643438" y="260350"/>
            <a:ext cx="4249737" cy="583247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083869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große Obje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4643438" y="260350"/>
            <a:ext cx="4249737" cy="5832475"/>
          </a:xfrm>
        </p:spPr>
        <p:txBody>
          <a:bodyPr lIns="216000" tIns="144000" rIns="216000" bIns="144000"/>
          <a:lstStyle>
            <a:lvl1pPr>
              <a:defRPr/>
            </a:lvl1pPr>
            <a:lvl2pPr>
              <a:buClr>
                <a:schemeClr val="tx2"/>
              </a:buClr>
              <a:defRPr/>
            </a:lvl2pPr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5"/>
          </p:nvPr>
        </p:nvSpPr>
        <p:spPr>
          <a:xfrm>
            <a:off x="250825" y="260350"/>
            <a:ext cx="4249738" cy="5832475"/>
          </a:xfrm>
        </p:spPr>
        <p:txBody>
          <a:bodyPr lIns="216000" tIns="144000" rIns="216000" bIns="144000"/>
          <a:lstStyle>
            <a:lvl5pPr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64743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u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059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ß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75" y="6261100"/>
            <a:ext cx="1209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250825" y="260350"/>
            <a:ext cx="8642350" cy="5832475"/>
          </a:xfrm>
        </p:spPr>
        <p:txBody>
          <a:bodyPr/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864202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67910092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3405668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6636703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0047925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98117892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8473102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207375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1484313"/>
            <a:ext cx="8207375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  <a:p>
            <a:pPr lvl="5"/>
            <a:r>
              <a:rPr lang="de-DE" noProof="0" dirty="0"/>
              <a:t>Sechste Ebene</a:t>
            </a:r>
          </a:p>
          <a:p>
            <a:pPr lvl="6"/>
            <a:r>
              <a:rPr lang="de-DE" noProof="0" dirty="0"/>
              <a:t>Siebte Ebene</a:t>
            </a:r>
          </a:p>
          <a:p>
            <a:pPr lvl="7"/>
            <a:r>
              <a:rPr lang="de-DE" noProof="0" dirty="0"/>
              <a:t>Achte Ebene</a:t>
            </a:r>
          </a:p>
          <a:p>
            <a:pPr lvl="8"/>
            <a:r>
              <a:rPr lang="de-DE" noProof="0" dirty="0"/>
              <a:t>Neunte Ebene</a:t>
            </a:r>
          </a:p>
        </p:txBody>
      </p:sp>
      <p:sp>
        <p:nvSpPr>
          <p:cNvPr id="10" name="Datumsplatzhalter 3"/>
          <p:cNvSpPr txBox="1">
            <a:spLocks/>
          </p:cNvSpPr>
          <p:nvPr/>
        </p:nvSpPr>
        <p:spPr>
          <a:xfrm>
            <a:off x="468313" y="6454775"/>
            <a:ext cx="514350" cy="215900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lang="de-DE" sz="8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dirty="0"/>
          </a:p>
        </p:txBody>
      </p:sp>
      <p:sp>
        <p:nvSpPr>
          <p:cNvPr id="11" name="Foliennummernplatzhalter 5"/>
          <p:cNvSpPr txBox="1">
            <a:spLocks/>
          </p:cNvSpPr>
          <p:nvPr/>
        </p:nvSpPr>
        <p:spPr>
          <a:xfrm>
            <a:off x="0" y="6454775"/>
            <a:ext cx="360363" cy="215900"/>
          </a:xfrm>
          <a:prstGeom prst="rect">
            <a:avLst/>
          </a:prstGeom>
        </p:spPr>
        <p:txBody>
          <a:bodyPr lIns="0" tIns="50400" rIns="7200" bIns="0"/>
          <a:lstStyle>
            <a:defPPr>
              <a:defRPr lang="de-DE"/>
            </a:defPPr>
            <a:lvl1pPr marL="0" algn="r" defTabSz="914400" rtl="0" eaLnBrk="1" latinLnBrk="0" hangingPunct="1">
              <a:defRPr lang="en-US" sz="800" kern="1200" smtClean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F24C892-2B9E-4AA0-ABE8-8A642E58FCC8}" type="slidenum">
              <a:rPr lang="de-DE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/>
          </a:p>
        </p:txBody>
      </p:sp>
      <p:sp>
        <p:nvSpPr>
          <p:cNvPr id="12" name="Fußzeilenplatzhalter 4"/>
          <p:cNvSpPr txBox="1">
            <a:spLocks/>
          </p:cNvSpPr>
          <p:nvPr/>
        </p:nvSpPr>
        <p:spPr>
          <a:xfrm>
            <a:off x="1044575" y="6454775"/>
            <a:ext cx="5559425" cy="215900"/>
          </a:xfrm>
          <a:prstGeom prst="rect">
            <a:avLst/>
          </a:prstGeom>
        </p:spPr>
        <p:txBody>
          <a:bodyPr lIns="0" tIns="50400" rIns="0" bIns="0"/>
          <a:lstStyle>
            <a:defPPr>
              <a:defRPr lang="de-DE"/>
            </a:defPPr>
            <a:lvl1pPr marL="0" algn="l" defTabSz="914400" rtl="0" eaLnBrk="1" latinLnBrk="0" hangingPunct="1">
              <a:defRPr lang="de-DE" sz="80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/>
              <a:t>Dr. rer. </a:t>
            </a:r>
            <a:r>
              <a:rPr lang="de-DE" dirty="0" err="1"/>
              <a:t>medic</a:t>
            </a:r>
            <a:r>
              <a:rPr lang="de-DE" dirty="0"/>
              <a:t>. Ortrun Kliche</a:t>
            </a:r>
            <a:r>
              <a:rPr dirty="0"/>
              <a:t>|</a:t>
            </a:r>
            <a:r>
              <a:rPr lang="de-DE" sz="800" dirty="0"/>
              <a:t> Institut für Geschichte und Ethik der Medizin, UK Köln, Universität zu Köln</a:t>
            </a:r>
            <a:endParaRPr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CB50F93-4939-40DA-9314-4D427AB407E5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6948264" y="6235700"/>
            <a:ext cx="2089730" cy="4403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692" r:id="rId6"/>
    <p:sldLayoutId id="2147483716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17" r:id="rId23"/>
    <p:sldLayoutId id="2147483708" r:id="rId24"/>
    <p:sldLayoutId id="2147483709" r:id="rId25"/>
    <p:sldLayoutId id="2147483710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kern="1200" dirty="0">
          <a:solidFill>
            <a:srgbClr val="009BD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9BDC"/>
          </a:solidFill>
          <a:latin typeface="Calibri Light" pitchFamily="34" charset="0"/>
        </a:defRPr>
      </a:lvl9pPr>
    </p:titleStyle>
    <p:bodyStyle>
      <a:lvl1pPr algn="l" rtl="0" eaLnBrk="1" fontAlgn="base" hangingPunct="1">
        <a:spcBef>
          <a:spcPct val="0"/>
        </a:spcBef>
        <a:spcAft>
          <a:spcPts val="600"/>
        </a:spcAft>
        <a:buFont typeface="Arial" charset="0"/>
        <a:defRPr lang="de-DE" kern="1200" dirty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269875" indent="-269875" algn="l" rtl="0" eaLnBrk="1" fontAlgn="base" hangingPunct="1">
        <a:spcBef>
          <a:spcPts val="600"/>
        </a:spcBef>
        <a:spcAft>
          <a:spcPts val="600"/>
        </a:spcAft>
        <a:buClr>
          <a:schemeClr val="tx2"/>
        </a:buClr>
        <a:buSzPct val="120000"/>
        <a:buFont typeface="Arial Rounded MT Bold" pitchFamily="34" charset="0"/>
        <a:buChar char="›"/>
        <a:defRPr lang="de-DE" kern="1200" dirty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539750" algn="l" rtl="0" eaLnBrk="1" fontAlgn="base" hangingPunct="1">
        <a:spcBef>
          <a:spcPts val="450"/>
        </a:spcBef>
        <a:spcAft>
          <a:spcPct val="0"/>
        </a:spcAft>
        <a:buFont typeface="Arial" charset="0"/>
        <a:defRPr lang="de-DE" sz="1400" kern="1200" dirty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719138" indent="-179388" algn="l" rtl="0" eaLnBrk="1" fontAlgn="base" hangingPunct="1">
        <a:spcBef>
          <a:spcPts val="450"/>
        </a:spcBef>
        <a:spcAft>
          <a:spcPct val="0"/>
        </a:spcAft>
        <a:buClr>
          <a:schemeClr val="tx2"/>
        </a:buClr>
        <a:buSzPct val="120000"/>
        <a:buFont typeface="Arial Rounded MT Bold" pitchFamily="34" charset="0"/>
        <a:buChar char="›"/>
        <a:defRPr lang="de-DE" sz="1400" kern="1200" dirty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algn="l" rtl="0" eaLnBrk="1" fontAlgn="base" hangingPunct="1">
        <a:spcBef>
          <a:spcPts val="600"/>
        </a:spcBef>
        <a:spcAft>
          <a:spcPct val="0"/>
        </a:spcAft>
        <a:buFont typeface="Arial" charset="0"/>
        <a:defRPr lang="de-DE" kern="1200" dirty="0">
          <a:solidFill>
            <a:srgbClr val="009BDC"/>
          </a:solidFill>
          <a:latin typeface="Calibri" panose="020F0502020204030204" pitchFamily="34" charset="0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lang="de-DE" sz="1800" i="1" kern="1200" dirty="0" smtClean="0">
          <a:solidFill>
            <a:srgbClr val="B1B2C5"/>
          </a:solidFill>
          <a:latin typeface="Calibri" panose="020F0502020204030204" pitchFamily="34" charset="0"/>
          <a:ea typeface="+mn-ea"/>
          <a:cs typeface="+mn-cs"/>
        </a:defRPr>
      </a:lvl6pPr>
      <a:lvl7pPr marL="720000" indent="0" algn="l" defTabSz="914400" rtl="0" eaLnBrk="1" latinLnBrk="0" hangingPunct="1">
        <a:spcBef>
          <a:spcPts val="450"/>
        </a:spcBef>
        <a:buFont typeface="Arial" panose="020B0604020202020204" pitchFamily="34" charset="0"/>
        <a:buNone/>
        <a:defRPr lang="de-DE" sz="1400" kern="1200" baseline="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7pPr>
      <a:lvl8pPr marL="900000" indent="-180000" algn="l" defTabSz="914400" rtl="0" eaLnBrk="1" latinLnBrk="0" hangingPunct="1">
        <a:spcBef>
          <a:spcPts val="450"/>
        </a:spcBef>
        <a:buClr>
          <a:schemeClr val="tx2"/>
        </a:buClr>
        <a:buSzPct val="120000"/>
        <a:buFont typeface="Arial Rounded MT Bold" panose="020F0704030504030204" pitchFamily="34" charset="0"/>
        <a:buChar char="›"/>
        <a:defRPr lang="de-DE" sz="1200" kern="1200" dirty="0" smtClean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8pPr>
      <a:lvl9pPr marL="900000" indent="0" algn="l" defTabSz="914400" rtl="0" eaLnBrk="1" latinLnBrk="0" hangingPunct="1">
        <a:spcBef>
          <a:spcPts val="450"/>
        </a:spcBef>
        <a:buFont typeface="Arial" panose="020B0604020202020204" pitchFamily="34" charset="0"/>
        <a:buNone/>
        <a:defRPr lang="en-US" sz="1200" kern="1200" dirty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ags" Target="../tags/tag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rozensus.de/" TargetMode="Externa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5.xml"/><Relationship Id="rId5" Type="http://schemas.openxmlformats.org/officeDocument/2006/relationships/hyperlink" Target="https://doi.org/10.1016/j.pec.2019.03.004" TargetMode="External"/><Relationship Id="rId4" Type="http://schemas.openxmlformats.org/officeDocument/2006/relationships/hyperlink" Target="https://de.slideshare.net/slideshow/havi-carel/15282233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00481-021-00666-7" TargetMode="External"/><Relationship Id="rId7" Type="http://schemas.openxmlformats.org/officeDocument/2006/relationships/hyperlink" Target="https://doi.org/10.1007/s00112-023-01920-6" TargetMode="Externa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6.xml"/><Relationship Id="rId6" Type="http://schemas.openxmlformats.org/officeDocument/2006/relationships/hyperlink" Target="https://doi.org/10.1007/s00481-018-0488-6" TargetMode="External"/><Relationship Id="rId5" Type="http://schemas.openxmlformats.org/officeDocument/2006/relationships/hyperlink" Target="https://doi.org/10.1007/s00481-025-00849-6" TargetMode="External"/><Relationship Id="rId4" Type="http://schemas.openxmlformats.org/officeDocument/2006/relationships/hyperlink" Target="https://open.spotify.com/show/4tmFQCDWHMoYKKOwBoBmER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00431-026-06787-9" TargetMode="Externa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7.xml"/><Relationship Id="rId4" Type="http://schemas.openxmlformats.org/officeDocument/2006/relationships/hyperlink" Target="https://www.tandfonline.com/doi/full/10.1080/17522439.2020.185320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Untertitel 7"/>
          <p:cNvSpPr>
            <a:spLocks noGrp="1"/>
          </p:cNvSpPr>
          <p:nvPr>
            <p:ph type="subTitle" idx="1"/>
          </p:nvPr>
        </p:nvSpPr>
        <p:spPr bwMode="auto">
          <a:xfrm>
            <a:off x="2338388" y="3860800"/>
            <a:ext cx="6337300" cy="1072294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0"/>
              </a:spcBef>
            </a:pPr>
            <a:r>
              <a:rPr lang="de-DE" sz="2350" dirty="0"/>
              <a:t>Kommunikation und Unterstützte Entscheidungsfindung bei migrationsbedingten Sprachbarrieren am Beispiel der Rechtlichen Betreuung in der Gesundheitsversorgung</a:t>
            </a:r>
            <a:endParaRPr lang="de-DE" altLang="de-DE" sz="235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333E2D5-BE1F-120C-6AD4-B0C3DAB7142D}"/>
              </a:ext>
            </a:extLst>
          </p:cNvPr>
          <p:cNvSpPr txBox="1"/>
          <p:nvPr/>
        </p:nvSpPr>
        <p:spPr>
          <a:xfrm>
            <a:off x="3346452" y="5113176"/>
            <a:ext cx="53292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de-DE" sz="1400" dirty="0">
              <a:solidFill>
                <a:schemeClr val="bg1"/>
              </a:solidFill>
            </a:endParaRPr>
          </a:p>
          <a:p>
            <a:pPr algn="r"/>
            <a:r>
              <a:rPr lang="de-DE" sz="1400" dirty="0">
                <a:solidFill>
                  <a:schemeClr val="bg1"/>
                </a:solidFill>
              </a:rPr>
              <a:t>Im Rahmen des Fachtags</a:t>
            </a:r>
          </a:p>
          <a:p>
            <a:pPr algn="r"/>
            <a:r>
              <a:rPr lang="de-DE" sz="1400" dirty="0">
                <a:solidFill>
                  <a:schemeClr val="bg1"/>
                </a:solidFill>
              </a:rPr>
              <a:t>Rechtliche Betreuung und Migration(ÜAG-NRW)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3" y="1484313"/>
            <a:ext cx="8675687" cy="4608512"/>
          </a:xfrm>
        </p:spPr>
        <p:txBody>
          <a:bodyPr/>
          <a:lstStyle/>
          <a:p>
            <a:r>
              <a:rPr lang="de-DE" sz="2000" dirty="0"/>
              <a:t>Annäherung an das Thema</a:t>
            </a:r>
          </a:p>
          <a:p>
            <a:endParaRPr lang="de-DE" sz="2000" dirty="0"/>
          </a:p>
          <a:p>
            <a:r>
              <a:rPr lang="de-DE" sz="2000" dirty="0"/>
              <a:t>Problemskizzierung</a:t>
            </a:r>
          </a:p>
          <a:p>
            <a:endParaRPr lang="de-DE" sz="2000" dirty="0"/>
          </a:p>
          <a:p>
            <a:r>
              <a:rPr lang="de-DE" sz="2000" dirty="0"/>
              <a:t>Sprachressourcen</a:t>
            </a:r>
          </a:p>
          <a:p>
            <a:endParaRPr lang="de-DE" sz="2000" dirty="0"/>
          </a:p>
          <a:p>
            <a:r>
              <a:rPr lang="de-DE" sz="2000" dirty="0"/>
              <a:t>Triadische Konstellationen - Herausforderung für unterstütztes Entscheiden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r>
              <a:rPr lang="de-DE" sz="2000" dirty="0"/>
              <a:t>Ausblick</a:t>
            </a:r>
          </a:p>
        </p:txBody>
      </p:sp>
    </p:spTree>
    <p:extLst>
      <p:ext uri="{BB962C8B-B14F-4D97-AF65-F5344CB8AC3E}">
        <p14:creationId xmlns:p14="http://schemas.microsoft.com/office/powerpoint/2010/main" val="2518921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Annäherung an das Thema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8254CB36-FBBF-A4DF-93AD-315AEDB56F0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1707164"/>
            <a:ext cx="1367444" cy="136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75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Problemskizzierung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Migrationsbedingte Sprachbarrieren berühren zentrale Aspekte der rechtlichen Betreuung und brauchen Zuwendung und tatkräftige Lösungen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Beispiel Gesundheitsversorgung</a:t>
            </a: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Beispiel Dreier-Konstellationen (Triaden) </a:t>
            </a:r>
          </a:p>
        </p:txBody>
      </p:sp>
    </p:spTree>
    <p:extLst>
      <p:ext uri="{BB962C8B-B14F-4D97-AF65-F5344CB8AC3E}">
        <p14:creationId xmlns:p14="http://schemas.microsoft.com/office/powerpoint/2010/main" val="3512515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Problemskizzierung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Zentrale Aspekte der rechtlichen Betreuung 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-&gt; Perspektive rechtlich betreuter Menschen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Selbstbestimmung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Unterstützt werden vor vertreten werden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Unterstütztes Entscheiden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-&gt; Perspektive rechtlicher Betreuer*innen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Selbstbestimmung ermöglichen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Unterstützen vor vertreten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Beim Entscheiden unterstützen</a:t>
            </a:r>
          </a:p>
        </p:txBody>
      </p:sp>
    </p:spTree>
    <p:extLst>
      <p:ext uri="{BB962C8B-B14F-4D97-AF65-F5344CB8AC3E}">
        <p14:creationId xmlns:p14="http://schemas.microsoft.com/office/powerpoint/2010/main" val="2818408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Problemskizzierung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3" y="1484313"/>
            <a:ext cx="8352159" cy="4608512"/>
          </a:xfrm>
        </p:spPr>
        <p:txBody>
          <a:bodyPr/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Migrationsbedingte Sprachbarrieren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Sprachressourcen</a:t>
            </a: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Zweisprachigkeit oder Mehrsprachigkeit, Sprachkenntnisse, Sprachkompetenzen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36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3" y="1484313"/>
            <a:ext cx="8352159" cy="4608512"/>
          </a:xfrm>
        </p:spPr>
        <p:txBody>
          <a:bodyPr/>
          <a:lstStyle/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04C467-1483-09DE-8DE7-D9AD8A737E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1916832"/>
            <a:ext cx="1367681" cy="136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56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1484313"/>
            <a:ext cx="8892479" cy="4608512"/>
          </a:xfrm>
        </p:spPr>
        <p:txBody>
          <a:bodyPr/>
          <a:lstStyle/>
          <a:p>
            <a:r>
              <a:rPr lang="de-DE" sz="2000" b="1" dirty="0">
                <a:solidFill>
                  <a:srgbClr val="00B0F0"/>
                </a:solidFill>
              </a:rPr>
              <a:t>Sprachkenntnisse sind heterogen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keine   I   leichte   I   für gewohnte Themen   I   für diffizilere bekannte Themen   I  komplexe   I   ...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DE" altLang="de-DE" sz="1600" dirty="0">
              <a:latin typeface="Calibri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					</a:t>
            </a:r>
            <a:r>
              <a:rPr lang="de-DE" altLang="de-DE" sz="2000" dirty="0">
                <a:solidFill>
                  <a:srgbClr val="595959"/>
                </a:solidFill>
                <a:latin typeface="Calibri"/>
              </a:rPr>
              <a:t>	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4499789-14C8-D668-C063-D6AF553DF2C2}"/>
              </a:ext>
            </a:extLst>
          </p:cNvPr>
          <p:cNvCxnSpPr>
            <a:cxnSpLocks/>
          </p:cNvCxnSpPr>
          <p:nvPr/>
        </p:nvCxnSpPr>
        <p:spPr>
          <a:xfrm>
            <a:off x="468312" y="2708920"/>
            <a:ext cx="8207376" cy="0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951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1484313"/>
            <a:ext cx="8892479" cy="4608512"/>
          </a:xfrm>
        </p:spPr>
        <p:txBody>
          <a:bodyPr/>
          <a:lstStyle/>
          <a:p>
            <a:r>
              <a:rPr lang="de-DE" sz="2000" b="1" dirty="0">
                <a:solidFill>
                  <a:srgbClr val="00B0F0"/>
                </a:solidFill>
              </a:rPr>
              <a:t>Sprachkenntnisse sind heterogen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keine   I   leichte   I   für gewohnte Themen   I   für diffizilere bekannte Themen   I  komplexe   I   ...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DE" altLang="de-DE" sz="1600" dirty="0">
              <a:latin typeface="Calibri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aktive, produktive 					passive, rezeptive Sprachkompetenz </a:t>
            </a:r>
            <a:r>
              <a:rPr lang="de-DE" altLang="de-DE" sz="2000" dirty="0">
                <a:solidFill>
                  <a:srgbClr val="595959"/>
                </a:solidFill>
                <a:latin typeface="Calibri"/>
              </a:rPr>
              <a:t>	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4499789-14C8-D668-C063-D6AF553DF2C2}"/>
              </a:ext>
            </a:extLst>
          </p:cNvPr>
          <p:cNvCxnSpPr>
            <a:cxnSpLocks/>
          </p:cNvCxnSpPr>
          <p:nvPr/>
        </p:nvCxnSpPr>
        <p:spPr>
          <a:xfrm>
            <a:off x="468312" y="2708920"/>
            <a:ext cx="8207376" cy="0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622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0826" y="1484313"/>
            <a:ext cx="8893174" cy="4608512"/>
          </a:xfrm>
        </p:spPr>
        <p:txBody>
          <a:bodyPr/>
          <a:lstStyle/>
          <a:p>
            <a:r>
              <a:rPr lang="de-DE" sz="2000" b="1" dirty="0">
                <a:solidFill>
                  <a:srgbClr val="00B0F0"/>
                </a:solidFill>
              </a:rPr>
              <a:t>Sprachkenntnisse sind heterogen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keine   I   leichte   I   für gewohnte Themen   I   für diffizilere bekannte Themen   I  komplexe   I   ...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DE" altLang="de-DE" sz="1600" dirty="0">
              <a:latin typeface="Calibri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aktive, produktive 					passive, rezeptive Sprachkompetenz </a:t>
            </a:r>
            <a:r>
              <a:rPr lang="de-DE" altLang="de-DE" sz="2000" dirty="0">
                <a:solidFill>
                  <a:srgbClr val="595959"/>
                </a:solidFill>
                <a:latin typeface="Calibri"/>
              </a:rPr>
              <a:t>	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Tagesform:   Hunger   Konzentration       Nervosität 	 Zutrauen 	 		eingespielt</a:t>
            </a: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0246977B-540A-BC6E-0009-6CC94B5A6259}"/>
              </a:ext>
            </a:extLst>
          </p:cNvPr>
          <p:cNvSpPr/>
          <p:nvPr/>
        </p:nvSpPr>
        <p:spPr>
          <a:xfrm>
            <a:off x="593051" y="3868943"/>
            <a:ext cx="8082637" cy="575593"/>
          </a:xfrm>
          <a:custGeom>
            <a:avLst/>
            <a:gdLst>
              <a:gd name="connsiteX0" fmla="*/ 0 w 8082637"/>
              <a:gd name="connsiteY0" fmla="*/ 793102 h 1499812"/>
              <a:gd name="connsiteX1" fmla="*/ 391886 w 8082637"/>
              <a:gd name="connsiteY1" fmla="*/ 550506 h 1499812"/>
              <a:gd name="connsiteX2" fmla="*/ 858416 w 8082637"/>
              <a:gd name="connsiteY2" fmla="*/ 671804 h 1499812"/>
              <a:gd name="connsiteX3" fmla="*/ 1035698 w 8082637"/>
              <a:gd name="connsiteY3" fmla="*/ 1063689 h 1499812"/>
              <a:gd name="connsiteX4" fmla="*/ 1726163 w 8082637"/>
              <a:gd name="connsiteY4" fmla="*/ 214604 h 1499812"/>
              <a:gd name="connsiteX5" fmla="*/ 2183363 w 8082637"/>
              <a:gd name="connsiteY5" fmla="*/ 429208 h 1499812"/>
              <a:gd name="connsiteX6" fmla="*/ 2556588 w 8082637"/>
              <a:gd name="connsiteY6" fmla="*/ 223934 h 1499812"/>
              <a:gd name="connsiteX7" fmla="*/ 3321698 w 8082637"/>
              <a:gd name="connsiteY7" fmla="*/ 1492897 h 1499812"/>
              <a:gd name="connsiteX8" fmla="*/ 3900196 w 8082637"/>
              <a:gd name="connsiteY8" fmla="*/ 718457 h 1499812"/>
              <a:gd name="connsiteX9" fmla="*/ 4376057 w 8082637"/>
              <a:gd name="connsiteY9" fmla="*/ 419877 h 1499812"/>
              <a:gd name="connsiteX10" fmla="*/ 5187820 w 8082637"/>
              <a:gd name="connsiteY10" fmla="*/ 363893 h 1499812"/>
              <a:gd name="connsiteX11" fmla="*/ 5551714 w 8082637"/>
              <a:gd name="connsiteY11" fmla="*/ 541175 h 1499812"/>
              <a:gd name="connsiteX12" fmla="*/ 5990253 w 8082637"/>
              <a:gd name="connsiteY12" fmla="*/ 354563 h 1499812"/>
              <a:gd name="connsiteX13" fmla="*/ 6820677 w 8082637"/>
              <a:gd name="connsiteY13" fmla="*/ 699795 h 1499812"/>
              <a:gd name="connsiteX14" fmla="*/ 7679094 w 8082637"/>
              <a:gd name="connsiteY14" fmla="*/ 83975 h 1499812"/>
              <a:gd name="connsiteX15" fmla="*/ 8052318 w 8082637"/>
              <a:gd name="connsiteY15" fmla="*/ 18661 h 1499812"/>
              <a:gd name="connsiteX16" fmla="*/ 8033657 w 8082637"/>
              <a:gd name="connsiteY16" fmla="*/ 0 h 1499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82637" h="1499812">
                <a:moveTo>
                  <a:pt x="0" y="793102"/>
                </a:moveTo>
                <a:cubicBezTo>
                  <a:pt x="124408" y="681912"/>
                  <a:pt x="248817" y="570722"/>
                  <a:pt x="391886" y="550506"/>
                </a:cubicBezTo>
                <a:cubicBezTo>
                  <a:pt x="534955" y="530290"/>
                  <a:pt x="751114" y="586274"/>
                  <a:pt x="858416" y="671804"/>
                </a:cubicBezTo>
                <a:cubicBezTo>
                  <a:pt x="965718" y="757334"/>
                  <a:pt x="891074" y="1139889"/>
                  <a:pt x="1035698" y="1063689"/>
                </a:cubicBezTo>
                <a:cubicBezTo>
                  <a:pt x="1180322" y="987489"/>
                  <a:pt x="1534885" y="320351"/>
                  <a:pt x="1726163" y="214604"/>
                </a:cubicBezTo>
                <a:cubicBezTo>
                  <a:pt x="1917441" y="108857"/>
                  <a:pt x="2044959" y="427653"/>
                  <a:pt x="2183363" y="429208"/>
                </a:cubicBezTo>
                <a:cubicBezTo>
                  <a:pt x="2321767" y="430763"/>
                  <a:pt x="2366866" y="46653"/>
                  <a:pt x="2556588" y="223934"/>
                </a:cubicBezTo>
                <a:cubicBezTo>
                  <a:pt x="2746310" y="401215"/>
                  <a:pt x="3097763" y="1410477"/>
                  <a:pt x="3321698" y="1492897"/>
                </a:cubicBezTo>
                <a:cubicBezTo>
                  <a:pt x="3545633" y="1575317"/>
                  <a:pt x="3724470" y="897294"/>
                  <a:pt x="3900196" y="718457"/>
                </a:cubicBezTo>
                <a:cubicBezTo>
                  <a:pt x="4075922" y="539620"/>
                  <a:pt x="4161453" y="478971"/>
                  <a:pt x="4376057" y="419877"/>
                </a:cubicBezTo>
                <a:cubicBezTo>
                  <a:pt x="4590661" y="360783"/>
                  <a:pt x="4991877" y="343677"/>
                  <a:pt x="5187820" y="363893"/>
                </a:cubicBezTo>
                <a:cubicBezTo>
                  <a:pt x="5383763" y="384109"/>
                  <a:pt x="5417975" y="542730"/>
                  <a:pt x="5551714" y="541175"/>
                </a:cubicBezTo>
                <a:cubicBezTo>
                  <a:pt x="5685453" y="539620"/>
                  <a:pt x="5778759" y="328126"/>
                  <a:pt x="5990253" y="354563"/>
                </a:cubicBezTo>
                <a:cubicBezTo>
                  <a:pt x="6201747" y="381000"/>
                  <a:pt x="6539204" y="744893"/>
                  <a:pt x="6820677" y="699795"/>
                </a:cubicBezTo>
                <a:cubicBezTo>
                  <a:pt x="7102151" y="654697"/>
                  <a:pt x="7473821" y="197497"/>
                  <a:pt x="7679094" y="83975"/>
                </a:cubicBezTo>
                <a:cubicBezTo>
                  <a:pt x="7884367" y="-29547"/>
                  <a:pt x="7993224" y="32657"/>
                  <a:pt x="8052318" y="18661"/>
                </a:cubicBezTo>
                <a:cubicBezTo>
                  <a:pt x="8111412" y="4665"/>
                  <a:pt x="8072534" y="2332"/>
                  <a:pt x="8033657" y="0"/>
                </a:cubicBezTo>
              </a:path>
            </a:pathLst>
          </a:cu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4499789-14C8-D668-C063-D6AF553DF2C2}"/>
              </a:ext>
            </a:extLst>
          </p:cNvPr>
          <p:cNvCxnSpPr>
            <a:cxnSpLocks/>
          </p:cNvCxnSpPr>
          <p:nvPr/>
        </p:nvCxnSpPr>
        <p:spPr>
          <a:xfrm>
            <a:off x="468312" y="2708920"/>
            <a:ext cx="8207376" cy="0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97DC32D4-6D87-BD75-796F-9E27CEB934FA}"/>
              </a:ext>
            </a:extLst>
          </p:cNvPr>
          <p:cNvCxnSpPr>
            <a:cxnSpLocks/>
          </p:cNvCxnSpPr>
          <p:nvPr/>
        </p:nvCxnSpPr>
        <p:spPr>
          <a:xfrm>
            <a:off x="8675688" y="3860800"/>
            <a:ext cx="217487" cy="0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811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0826" y="1484313"/>
            <a:ext cx="8893174" cy="4608512"/>
          </a:xfrm>
        </p:spPr>
        <p:txBody>
          <a:bodyPr/>
          <a:lstStyle/>
          <a:p>
            <a:r>
              <a:rPr lang="de-DE" sz="2000" b="1" dirty="0">
                <a:solidFill>
                  <a:srgbClr val="00B0F0"/>
                </a:solidFill>
              </a:rPr>
              <a:t>Sprachkenntnisse sind heterogen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keine   I   leichte   I   für gewohnte Themen   I   für diffizilere bekannte Themen   I  komplexe   I   ...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DE" altLang="de-DE" sz="1600" dirty="0">
              <a:latin typeface="Calibri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de-DE" altLang="de-DE" sz="1600" dirty="0">
                <a:latin typeface="Calibri"/>
              </a:rPr>
              <a:t>aktive, produktive 					passive, rezeptive Sprachkompetenz </a:t>
            </a:r>
            <a:r>
              <a:rPr lang="de-DE" altLang="de-DE" sz="2000" dirty="0">
                <a:solidFill>
                  <a:srgbClr val="595959"/>
                </a:solidFill>
                <a:latin typeface="Calibri"/>
              </a:rPr>
              <a:t>	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Tagesform:   Hunger   Konzentration       Nervosität 	 Zutrauen 	 		eingespielt</a:t>
            </a: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Langfristig?? </a:t>
            </a: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0246977B-540A-BC6E-0009-6CC94B5A6259}"/>
              </a:ext>
            </a:extLst>
          </p:cNvPr>
          <p:cNvSpPr/>
          <p:nvPr/>
        </p:nvSpPr>
        <p:spPr>
          <a:xfrm>
            <a:off x="593051" y="3868943"/>
            <a:ext cx="8082637" cy="575593"/>
          </a:xfrm>
          <a:custGeom>
            <a:avLst/>
            <a:gdLst>
              <a:gd name="connsiteX0" fmla="*/ 0 w 8082637"/>
              <a:gd name="connsiteY0" fmla="*/ 793102 h 1499812"/>
              <a:gd name="connsiteX1" fmla="*/ 391886 w 8082637"/>
              <a:gd name="connsiteY1" fmla="*/ 550506 h 1499812"/>
              <a:gd name="connsiteX2" fmla="*/ 858416 w 8082637"/>
              <a:gd name="connsiteY2" fmla="*/ 671804 h 1499812"/>
              <a:gd name="connsiteX3" fmla="*/ 1035698 w 8082637"/>
              <a:gd name="connsiteY3" fmla="*/ 1063689 h 1499812"/>
              <a:gd name="connsiteX4" fmla="*/ 1726163 w 8082637"/>
              <a:gd name="connsiteY4" fmla="*/ 214604 h 1499812"/>
              <a:gd name="connsiteX5" fmla="*/ 2183363 w 8082637"/>
              <a:gd name="connsiteY5" fmla="*/ 429208 h 1499812"/>
              <a:gd name="connsiteX6" fmla="*/ 2556588 w 8082637"/>
              <a:gd name="connsiteY6" fmla="*/ 223934 h 1499812"/>
              <a:gd name="connsiteX7" fmla="*/ 3321698 w 8082637"/>
              <a:gd name="connsiteY7" fmla="*/ 1492897 h 1499812"/>
              <a:gd name="connsiteX8" fmla="*/ 3900196 w 8082637"/>
              <a:gd name="connsiteY8" fmla="*/ 718457 h 1499812"/>
              <a:gd name="connsiteX9" fmla="*/ 4376057 w 8082637"/>
              <a:gd name="connsiteY9" fmla="*/ 419877 h 1499812"/>
              <a:gd name="connsiteX10" fmla="*/ 5187820 w 8082637"/>
              <a:gd name="connsiteY10" fmla="*/ 363893 h 1499812"/>
              <a:gd name="connsiteX11" fmla="*/ 5551714 w 8082637"/>
              <a:gd name="connsiteY11" fmla="*/ 541175 h 1499812"/>
              <a:gd name="connsiteX12" fmla="*/ 5990253 w 8082637"/>
              <a:gd name="connsiteY12" fmla="*/ 354563 h 1499812"/>
              <a:gd name="connsiteX13" fmla="*/ 6820677 w 8082637"/>
              <a:gd name="connsiteY13" fmla="*/ 699795 h 1499812"/>
              <a:gd name="connsiteX14" fmla="*/ 7679094 w 8082637"/>
              <a:gd name="connsiteY14" fmla="*/ 83975 h 1499812"/>
              <a:gd name="connsiteX15" fmla="*/ 8052318 w 8082637"/>
              <a:gd name="connsiteY15" fmla="*/ 18661 h 1499812"/>
              <a:gd name="connsiteX16" fmla="*/ 8033657 w 8082637"/>
              <a:gd name="connsiteY16" fmla="*/ 0 h 1499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82637" h="1499812">
                <a:moveTo>
                  <a:pt x="0" y="793102"/>
                </a:moveTo>
                <a:cubicBezTo>
                  <a:pt x="124408" y="681912"/>
                  <a:pt x="248817" y="570722"/>
                  <a:pt x="391886" y="550506"/>
                </a:cubicBezTo>
                <a:cubicBezTo>
                  <a:pt x="534955" y="530290"/>
                  <a:pt x="751114" y="586274"/>
                  <a:pt x="858416" y="671804"/>
                </a:cubicBezTo>
                <a:cubicBezTo>
                  <a:pt x="965718" y="757334"/>
                  <a:pt x="891074" y="1139889"/>
                  <a:pt x="1035698" y="1063689"/>
                </a:cubicBezTo>
                <a:cubicBezTo>
                  <a:pt x="1180322" y="987489"/>
                  <a:pt x="1534885" y="320351"/>
                  <a:pt x="1726163" y="214604"/>
                </a:cubicBezTo>
                <a:cubicBezTo>
                  <a:pt x="1917441" y="108857"/>
                  <a:pt x="2044959" y="427653"/>
                  <a:pt x="2183363" y="429208"/>
                </a:cubicBezTo>
                <a:cubicBezTo>
                  <a:pt x="2321767" y="430763"/>
                  <a:pt x="2366866" y="46653"/>
                  <a:pt x="2556588" y="223934"/>
                </a:cubicBezTo>
                <a:cubicBezTo>
                  <a:pt x="2746310" y="401215"/>
                  <a:pt x="3097763" y="1410477"/>
                  <a:pt x="3321698" y="1492897"/>
                </a:cubicBezTo>
                <a:cubicBezTo>
                  <a:pt x="3545633" y="1575317"/>
                  <a:pt x="3724470" y="897294"/>
                  <a:pt x="3900196" y="718457"/>
                </a:cubicBezTo>
                <a:cubicBezTo>
                  <a:pt x="4075922" y="539620"/>
                  <a:pt x="4161453" y="478971"/>
                  <a:pt x="4376057" y="419877"/>
                </a:cubicBezTo>
                <a:cubicBezTo>
                  <a:pt x="4590661" y="360783"/>
                  <a:pt x="4991877" y="343677"/>
                  <a:pt x="5187820" y="363893"/>
                </a:cubicBezTo>
                <a:cubicBezTo>
                  <a:pt x="5383763" y="384109"/>
                  <a:pt x="5417975" y="542730"/>
                  <a:pt x="5551714" y="541175"/>
                </a:cubicBezTo>
                <a:cubicBezTo>
                  <a:pt x="5685453" y="539620"/>
                  <a:pt x="5778759" y="328126"/>
                  <a:pt x="5990253" y="354563"/>
                </a:cubicBezTo>
                <a:cubicBezTo>
                  <a:pt x="6201747" y="381000"/>
                  <a:pt x="6539204" y="744893"/>
                  <a:pt x="6820677" y="699795"/>
                </a:cubicBezTo>
                <a:cubicBezTo>
                  <a:pt x="7102151" y="654697"/>
                  <a:pt x="7473821" y="197497"/>
                  <a:pt x="7679094" y="83975"/>
                </a:cubicBezTo>
                <a:cubicBezTo>
                  <a:pt x="7884367" y="-29547"/>
                  <a:pt x="7993224" y="32657"/>
                  <a:pt x="8052318" y="18661"/>
                </a:cubicBezTo>
                <a:cubicBezTo>
                  <a:pt x="8111412" y="4665"/>
                  <a:pt x="8072534" y="2332"/>
                  <a:pt x="8033657" y="0"/>
                </a:cubicBezTo>
              </a:path>
            </a:pathLst>
          </a:cu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4499789-14C8-D668-C063-D6AF553DF2C2}"/>
              </a:ext>
            </a:extLst>
          </p:cNvPr>
          <p:cNvCxnSpPr>
            <a:cxnSpLocks/>
          </p:cNvCxnSpPr>
          <p:nvPr/>
        </p:nvCxnSpPr>
        <p:spPr>
          <a:xfrm>
            <a:off x="468312" y="2708920"/>
            <a:ext cx="8207376" cy="0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97DC32D4-6D87-BD75-796F-9E27CEB934FA}"/>
              </a:ext>
            </a:extLst>
          </p:cNvPr>
          <p:cNvCxnSpPr>
            <a:cxnSpLocks/>
          </p:cNvCxnSpPr>
          <p:nvPr/>
        </p:nvCxnSpPr>
        <p:spPr>
          <a:xfrm>
            <a:off x="8675688" y="3860800"/>
            <a:ext cx="217487" cy="0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D3585F85-5FA0-C46A-EE07-52C2B06C421C}"/>
              </a:ext>
            </a:extLst>
          </p:cNvPr>
          <p:cNvSpPr/>
          <p:nvPr/>
        </p:nvSpPr>
        <p:spPr>
          <a:xfrm>
            <a:off x="604686" y="4964090"/>
            <a:ext cx="7934628" cy="655705"/>
          </a:xfrm>
          <a:custGeom>
            <a:avLst/>
            <a:gdLst>
              <a:gd name="connsiteX0" fmla="*/ 0 w 8082637"/>
              <a:gd name="connsiteY0" fmla="*/ 793102 h 1499812"/>
              <a:gd name="connsiteX1" fmla="*/ 391886 w 8082637"/>
              <a:gd name="connsiteY1" fmla="*/ 550506 h 1499812"/>
              <a:gd name="connsiteX2" fmla="*/ 858416 w 8082637"/>
              <a:gd name="connsiteY2" fmla="*/ 671804 h 1499812"/>
              <a:gd name="connsiteX3" fmla="*/ 1035698 w 8082637"/>
              <a:gd name="connsiteY3" fmla="*/ 1063689 h 1499812"/>
              <a:gd name="connsiteX4" fmla="*/ 1726163 w 8082637"/>
              <a:gd name="connsiteY4" fmla="*/ 214604 h 1499812"/>
              <a:gd name="connsiteX5" fmla="*/ 2183363 w 8082637"/>
              <a:gd name="connsiteY5" fmla="*/ 429208 h 1499812"/>
              <a:gd name="connsiteX6" fmla="*/ 2556588 w 8082637"/>
              <a:gd name="connsiteY6" fmla="*/ 223934 h 1499812"/>
              <a:gd name="connsiteX7" fmla="*/ 3321698 w 8082637"/>
              <a:gd name="connsiteY7" fmla="*/ 1492897 h 1499812"/>
              <a:gd name="connsiteX8" fmla="*/ 3900196 w 8082637"/>
              <a:gd name="connsiteY8" fmla="*/ 718457 h 1499812"/>
              <a:gd name="connsiteX9" fmla="*/ 4376057 w 8082637"/>
              <a:gd name="connsiteY9" fmla="*/ 419877 h 1499812"/>
              <a:gd name="connsiteX10" fmla="*/ 5187820 w 8082637"/>
              <a:gd name="connsiteY10" fmla="*/ 363893 h 1499812"/>
              <a:gd name="connsiteX11" fmla="*/ 5551714 w 8082637"/>
              <a:gd name="connsiteY11" fmla="*/ 541175 h 1499812"/>
              <a:gd name="connsiteX12" fmla="*/ 5990253 w 8082637"/>
              <a:gd name="connsiteY12" fmla="*/ 354563 h 1499812"/>
              <a:gd name="connsiteX13" fmla="*/ 6820677 w 8082637"/>
              <a:gd name="connsiteY13" fmla="*/ 699795 h 1499812"/>
              <a:gd name="connsiteX14" fmla="*/ 7679094 w 8082637"/>
              <a:gd name="connsiteY14" fmla="*/ 83975 h 1499812"/>
              <a:gd name="connsiteX15" fmla="*/ 8052318 w 8082637"/>
              <a:gd name="connsiteY15" fmla="*/ 18661 h 1499812"/>
              <a:gd name="connsiteX16" fmla="*/ 8033657 w 8082637"/>
              <a:gd name="connsiteY16" fmla="*/ 0 h 1499812"/>
              <a:gd name="connsiteX0" fmla="*/ 0 w 8093914"/>
              <a:gd name="connsiteY0" fmla="*/ 779117 h 1485827"/>
              <a:gd name="connsiteX1" fmla="*/ 391886 w 8093914"/>
              <a:gd name="connsiteY1" fmla="*/ 536521 h 1485827"/>
              <a:gd name="connsiteX2" fmla="*/ 858416 w 8093914"/>
              <a:gd name="connsiteY2" fmla="*/ 657819 h 1485827"/>
              <a:gd name="connsiteX3" fmla="*/ 1035698 w 8093914"/>
              <a:gd name="connsiteY3" fmla="*/ 1049704 h 1485827"/>
              <a:gd name="connsiteX4" fmla="*/ 1726163 w 8093914"/>
              <a:gd name="connsiteY4" fmla="*/ 200619 h 1485827"/>
              <a:gd name="connsiteX5" fmla="*/ 2183363 w 8093914"/>
              <a:gd name="connsiteY5" fmla="*/ 415223 h 1485827"/>
              <a:gd name="connsiteX6" fmla="*/ 2556588 w 8093914"/>
              <a:gd name="connsiteY6" fmla="*/ 209949 h 1485827"/>
              <a:gd name="connsiteX7" fmla="*/ 3321698 w 8093914"/>
              <a:gd name="connsiteY7" fmla="*/ 1478912 h 1485827"/>
              <a:gd name="connsiteX8" fmla="*/ 3900196 w 8093914"/>
              <a:gd name="connsiteY8" fmla="*/ 704472 h 1485827"/>
              <a:gd name="connsiteX9" fmla="*/ 4376057 w 8093914"/>
              <a:gd name="connsiteY9" fmla="*/ 405892 h 1485827"/>
              <a:gd name="connsiteX10" fmla="*/ 5187820 w 8093914"/>
              <a:gd name="connsiteY10" fmla="*/ 349908 h 1485827"/>
              <a:gd name="connsiteX11" fmla="*/ 5551714 w 8093914"/>
              <a:gd name="connsiteY11" fmla="*/ 527190 h 1485827"/>
              <a:gd name="connsiteX12" fmla="*/ 5990253 w 8093914"/>
              <a:gd name="connsiteY12" fmla="*/ 340578 h 1485827"/>
              <a:gd name="connsiteX13" fmla="*/ 6820677 w 8093914"/>
              <a:gd name="connsiteY13" fmla="*/ 685810 h 1485827"/>
              <a:gd name="connsiteX14" fmla="*/ 7679094 w 8093914"/>
              <a:gd name="connsiteY14" fmla="*/ 69990 h 1485827"/>
              <a:gd name="connsiteX15" fmla="*/ 8052318 w 8093914"/>
              <a:gd name="connsiteY15" fmla="*/ 4676 h 1485827"/>
              <a:gd name="connsiteX16" fmla="*/ 8062031 w 8093914"/>
              <a:gd name="connsiteY16" fmla="*/ 759716 h 1485827"/>
              <a:gd name="connsiteX0" fmla="*/ 0 w 8069536"/>
              <a:gd name="connsiteY0" fmla="*/ 720112 h 1426822"/>
              <a:gd name="connsiteX1" fmla="*/ 391886 w 8069536"/>
              <a:gd name="connsiteY1" fmla="*/ 477516 h 1426822"/>
              <a:gd name="connsiteX2" fmla="*/ 858416 w 8069536"/>
              <a:gd name="connsiteY2" fmla="*/ 598814 h 1426822"/>
              <a:gd name="connsiteX3" fmla="*/ 1035698 w 8069536"/>
              <a:gd name="connsiteY3" fmla="*/ 990699 h 1426822"/>
              <a:gd name="connsiteX4" fmla="*/ 1726163 w 8069536"/>
              <a:gd name="connsiteY4" fmla="*/ 141614 h 1426822"/>
              <a:gd name="connsiteX5" fmla="*/ 2183363 w 8069536"/>
              <a:gd name="connsiteY5" fmla="*/ 356218 h 1426822"/>
              <a:gd name="connsiteX6" fmla="*/ 2556588 w 8069536"/>
              <a:gd name="connsiteY6" fmla="*/ 150944 h 1426822"/>
              <a:gd name="connsiteX7" fmla="*/ 3321698 w 8069536"/>
              <a:gd name="connsiteY7" fmla="*/ 1419907 h 1426822"/>
              <a:gd name="connsiteX8" fmla="*/ 3900196 w 8069536"/>
              <a:gd name="connsiteY8" fmla="*/ 645467 h 1426822"/>
              <a:gd name="connsiteX9" fmla="*/ 4376057 w 8069536"/>
              <a:gd name="connsiteY9" fmla="*/ 346887 h 1426822"/>
              <a:gd name="connsiteX10" fmla="*/ 5187820 w 8069536"/>
              <a:gd name="connsiteY10" fmla="*/ 290903 h 1426822"/>
              <a:gd name="connsiteX11" fmla="*/ 5551714 w 8069536"/>
              <a:gd name="connsiteY11" fmla="*/ 468185 h 1426822"/>
              <a:gd name="connsiteX12" fmla="*/ 5990253 w 8069536"/>
              <a:gd name="connsiteY12" fmla="*/ 281573 h 1426822"/>
              <a:gd name="connsiteX13" fmla="*/ 6820677 w 8069536"/>
              <a:gd name="connsiteY13" fmla="*/ 626805 h 1426822"/>
              <a:gd name="connsiteX14" fmla="*/ 7679094 w 8069536"/>
              <a:gd name="connsiteY14" fmla="*/ 10985 h 1426822"/>
              <a:gd name="connsiteX15" fmla="*/ 7919909 w 8069536"/>
              <a:gd name="connsiteY15" fmla="*/ 210359 h 1426822"/>
              <a:gd name="connsiteX16" fmla="*/ 8062031 w 8069536"/>
              <a:gd name="connsiteY16" fmla="*/ 700711 h 1426822"/>
              <a:gd name="connsiteX0" fmla="*/ 0 w 8042836"/>
              <a:gd name="connsiteY0" fmla="*/ 720112 h 1426822"/>
              <a:gd name="connsiteX1" fmla="*/ 391886 w 8042836"/>
              <a:gd name="connsiteY1" fmla="*/ 477516 h 1426822"/>
              <a:gd name="connsiteX2" fmla="*/ 858416 w 8042836"/>
              <a:gd name="connsiteY2" fmla="*/ 598814 h 1426822"/>
              <a:gd name="connsiteX3" fmla="*/ 1035698 w 8042836"/>
              <a:gd name="connsiteY3" fmla="*/ 990699 h 1426822"/>
              <a:gd name="connsiteX4" fmla="*/ 1726163 w 8042836"/>
              <a:gd name="connsiteY4" fmla="*/ 141614 h 1426822"/>
              <a:gd name="connsiteX5" fmla="*/ 2183363 w 8042836"/>
              <a:gd name="connsiteY5" fmla="*/ 356218 h 1426822"/>
              <a:gd name="connsiteX6" fmla="*/ 2556588 w 8042836"/>
              <a:gd name="connsiteY6" fmla="*/ 150944 h 1426822"/>
              <a:gd name="connsiteX7" fmla="*/ 3321698 w 8042836"/>
              <a:gd name="connsiteY7" fmla="*/ 1419907 h 1426822"/>
              <a:gd name="connsiteX8" fmla="*/ 3900196 w 8042836"/>
              <a:gd name="connsiteY8" fmla="*/ 645467 h 1426822"/>
              <a:gd name="connsiteX9" fmla="*/ 4376057 w 8042836"/>
              <a:gd name="connsiteY9" fmla="*/ 346887 h 1426822"/>
              <a:gd name="connsiteX10" fmla="*/ 5187820 w 8042836"/>
              <a:gd name="connsiteY10" fmla="*/ 290903 h 1426822"/>
              <a:gd name="connsiteX11" fmla="*/ 5551714 w 8042836"/>
              <a:gd name="connsiteY11" fmla="*/ 468185 h 1426822"/>
              <a:gd name="connsiteX12" fmla="*/ 5990253 w 8042836"/>
              <a:gd name="connsiteY12" fmla="*/ 281573 h 1426822"/>
              <a:gd name="connsiteX13" fmla="*/ 6820677 w 8042836"/>
              <a:gd name="connsiteY13" fmla="*/ 626805 h 1426822"/>
              <a:gd name="connsiteX14" fmla="*/ 7679094 w 8042836"/>
              <a:gd name="connsiteY14" fmla="*/ 10985 h 1426822"/>
              <a:gd name="connsiteX15" fmla="*/ 7919909 w 8042836"/>
              <a:gd name="connsiteY15" fmla="*/ 210359 h 1426822"/>
              <a:gd name="connsiteX16" fmla="*/ 8033657 w 8042836"/>
              <a:gd name="connsiteY16" fmla="*/ 1250447 h 1426822"/>
              <a:gd name="connsiteX0" fmla="*/ 0 w 8042836"/>
              <a:gd name="connsiteY0" fmla="*/ 720112 h 1426822"/>
              <a:gd name="connsiteX1" fmla="*/ 391886 w 8042836"/>
              <a:gd name="connsiteY1" fmla="*/ 477516 h 1426822"/>
              <a:gd name="connsiteX2" fmla="*/ 858416 w 8042836"/>
              <a:gd name="connsiteY2" fmla="*/ 598814 h 1426822"/>
              <a:gd name="connsiteX3" fmla="*/ 1016783 w 8042836"/>
              <a:gd name="connsiteY3" fmla="*/ 379880 h 1426822"/>
              <a:gd name="connsiteX4" fmla="*/ 1726163 w 8042836"/>
              <a:gd name="connsiteY4" fmla="*/ 141614 h 1426822"/>
              <a:gd name="connsiteX5" fmla="*/ 2183363 w 8042836"/>
              <a:gd name="connsiteY5" fmla="*/ 356218 h 1426822"/>
              <a:gd name="connsiteX6" fmla="*/ 2556588 w 8042836"/>
              <a:gd name="connsiteY6" fmla="*/ 150944 h 1426822"/>
              <a:gd name="connsiteX7" fmla="*/ 3321698 w 8042836"/>
              <a:gd name="connsiteY7" fmla="*/ 1419907 h 1426822"/>
              <a:gd name="connsiteX8" fmla="*/ 3900196 w 8042836"/>
              <a:gd name="connsiteY8" fmla="*/ 645467 h 1426822"/>
              <a:gd name="connsiteX9" fmla="*/ 4376057 w 8042836"/>
              <a:gd name="connsiteY9" fmla="*/ 346887 h 1426822"/>
              <a:gd name="connsiteX10" fmla="*/ 5187820 w 8042836"/>
              <a:gd name="connsiteY10" fmla="*/ 290903 h 1426822"/>
              <a:gd name="connsiteX11" fmla="*/ 5551714 w 8042836"/>
              <a:gd name="connsiteY11" fmla="*/ 468185 h 1426822"/>
              <a:gd name="connsiteX12" fmla="*/ 5990253 w 8042836"/>
              <a:gd name="connsiteY12" fmla="*/ 281573 h 1426822"/>
              <a:gd name="connsiteX13" fmla="*/ 6820677 w 8042836"/>
              <a:gd name="connsiteY13" fmla="*/ 626805 h 1426822"/>
              <a:gd name="connsiteX14" fmla="*/ 7679094 w 8042836"/>
              <a:gd name="connsiteY14" fmla="*/ 10985 h 1426822"/>
              <a:gd name="connsiteX15" fmla="*/ 7919909 w 8042836"/>
              <a:gd name="connsiteY15" fmla="*/ 210359 h 1426822"/>
              <a:gd name="connsiteX16" fmla="*/ 8033657 w 8042836"/>
              <a:gd name="connsiteY16" fmla="*/ 1250447 h 1426822"/>
              <a:gd name="connsiteX0" fmla="*/ 0 w 8042836"/>
              <a:gd name="connsiteY0" fmla="*/ 720112 h 1426822"/>
              <a:gd name="connsiteX1" fmla="*/ 391886 w 8042836"/>
              <a:gd name="connsiteY1" fmla="*/ 477516 h 1426822"/>
              <a:gd name="connsiteX2" fmla="*/ 848958 w 8042836"/>
              <a:gd name="connsiteY2" fmla="*/ 395209 h 1426822"/>
              <a:gd name="connsiteX3" fmla="*/ 1016783 w 8042836"/>
              <a:gd name="connsiteY3" fmla="*/ 379880 h 1426822"/>
              <a:gd name="connsiteX4" fmla="*/ 1726163 w 8042836"/>
              <a:gd name="connsiteY4" fmla="*/ 141614 h 1426822"/>
              <a:gd name="connsiteX5" fmla="*/ 2183363 w 8042836"/>
              <a:gd name="connsiteY5" fmla="*/ 356218 h 1426822"/>
              <a:gd name="connsiteX6" fmla="*/ 2556588 w 8042836"/>
              <a:gd name="connsiteY6" fmla="*/ 150944 h 1426822"/>
              <a:gd name="connsiteX7" fmla="*/ 3321698 w 8042836"/>
              <a:gd name="connsiteY7" fmla="*/ 1419907 h 1426822"/>
              <a:gd name="connsiteX8" fmla="*/ 3900196 w 8042836"/>
              <a:gd name="connsiteY8" fmla="*/ 645467 h 1426822"/>
              <a:gd name="connsiteX9" fmla="*/ 4376057 w 8042836"/>
              <a:gd name="connsiteY9" fmla="*/ 346887 h 1426822"/>
              <a:gd name="connsiteX10" fmla="*/ 5187820 w 8042836"/>
              <a:gd name="connsiteY10" fmla="*/ 290903 h 1426822"/>
              <a:gd name="connsiteX11" fmla="*/ 5551714 w 8042836"/>
              <a:gd name="connsiteY11" fmla="*/ 468185 h 1426822"/>
              <a:gd name="connsiteX12" fmla="*/ 5990253 w 8042836"/>
              <a:gd name="connsiteY12" fmla="*/ 281573 h 1426822"/>
              <a:gd name="connsiteX13" fmla="*/ 6820677 w 8042836"/>
              <a:gd name="connsiteY13" fmla="*/ 626805 h 1426822"/>
              <a:gd name="connsiteX14" fmla="*/ 7679094 w 8042836"/>
              <a:gd name="connsiteY14" fmla="*/ 10985 h 1426822"/>
              <a:gd name="connsiteX15" fmla="*/ 7919909 w 8042836"/>
              <a:gd name="connsiteY15" fmla="*/ 210359 h 1426822"/>
              <a:gd name="connsiteX16" fmla="*/ 8033657 w 8042836"/>
              <a:gd name="connsiteY16" fmla="*/ 1250447 h 1426822"/>
              <a:gd name="connsiteX0" fmla="*/ 0 w 8042836"/>
              <a:gd name="connsiteY0" fmla="*/ 720112 h 1250450"/>
              <a:gd name="connsiteX1" fmla="*/ 391886 w 8042836"/>
              <a:gd name="connsiteY1" fmla="*/ 477516 h 1250450"/>
              <a:gd name="connsiteX2" fmla="*/ 848958 w 8042836"/>
              <a:gd name="connsiteY2" fmla="*/ 395209 h 1250450"/>
              <a:gd name="connsiteX3" fmla="*/ 1016783 w 8042836"/>
              <a:gd name="connsiteY3" fmla="*/ 379880 h 1250450"/>
              <a:gd name="connsiteX4" fmla="*/ 1726163 w 8042836"/>
              <a:gd name="connsiteY4" fmla="*/ 141614 h 1250450"/>
              <a:gd name="connsiteX5" fmla="*/ 2183363 w 8042836"/>
              <a:gd name="connsiteY5" fmla="*/ 356218 h 1250450"/>
              <a:gd name="connsiteX6" fmla="*/ 2556588 w 8042836"/>
              <a:gd name="connsiteY6" fmla="*/ 150944 h 1250450"/>
              <a:gd name="connsiteX7" fmla="*/ 3321698 w 8042836"/>
              <a:gd name="connsiteY7" fmla="*/ 157552 h 1250450"/>
              <a:gd name="connsiteX8" fmla="*/ 3900196 w 8042836"/>
              <a:gd name="connsiteY8" fmla="*/ 645467 h 1250450"/>
              <a:gd name="connsiteX9" fmla="*/ 4376057 w 8042836"/>
              <a:gd name="connsiteY9" fmla="*/ 346887 h 1250450"/>
              <a:gd name="connsiteX10" fmla="*/ 5187820 w 8042836"/>
              <a:gd name="connsiteY10" fmla="*/ 290903 h 1250450"/>
              <a:gd name="connsiteX11" fmla="*/ 5551714 w 8042836"/>
              <a:gd name="connsiteY11" fmla="*/ 468185 h 1250450"/>
              <a:gd name="connsiteX12" fmla="*/ 5990253 w 8042836"/>
              <a:gd name="connsiteY12" fmla="*/ 281573 h 1250450"/>
              <a:gd name="connsiteX13" fmla="*/ 6820677 w 8042836"/>
              <a:gd name="connsiteY13" fmla="*/ 626805 h 1250450"/>
              <a:gd name="connsiteX14" fmla="*/ 7679094 w 8042836"/>
              <a:gd name="connsiteY14" fmla="*/ 10985 h 1250450"/>
              <a:gd name="connsiteX15" fmla="*/ 7919909 w 8042836"/>
              <a:gd name="connsiteY15" fmla="*/ 210359 h 1250450"/>
              <a:gd name="connsiteX16" fmla="*/ 8033657 w 8042836"/>
              <a:gd name="connsiteY16" fmla="*/ 1250447 h 1250450"/>
              <a:gd name="connsiteX0" fmla="*/ 0 w 8042836"/>
              <a:gd name="connsiteY0" fmla="*/ 720112 h 1250450"/>
              <a:gd name="connsiteX1" fmla="*/ 391886 w 8042836"/>
              <a:gd name="connsiteY1" fmla="*/ 477516 h 1250450"/>
              <a:gd name="connsiteX2" fmla="*/ 848958 w 8042836"/>
              <a:gd name="connsiteY2" fmla="*/ 395209 h 1250450"/>
              <a:gd name="connsiteX3" fmla="*/ 1016783 w 8042836"/>
              <a:gd name="connsiteY3" fmla="*/ 379880 h 1250450"/>
              <a:gd name="connsiteX4" fmla="*/ 1726163 w 8042836"/>
              <a:gd name="connsiteY4" fmla="*/ 141614 h 1250450"/>
              <a:gd name="connsiteX5" fmla="*/ 2183363 w 8042836"/>
              <a:gd name="connsiteY5" fmla="*/ 356218 h 1250450"/>
              <a:gd name="connsiteX6" fmla="*/ 2556588 w 8042836"/>
              <a:gd name="connsiteY6" fmla="*/ 150944 h 1250450"/>
              <a:gd name="connsiteX7" fmla="*/ 3321698 w 8042836"/>
              <a:gd name="connsiteY7" fmla="*/ 157552 h 1250450"/>
              <a:gd name="connsiteX8" fmla="*/ 4013690 w 8042836"/>
              <a:gd name="connsiteY8" fmla="*/ 136451 h 1250450"/>
              <a:gd name="connsiteX9" fmla="*/ 4376057 w 8042836"/>
              <a:gd name="connsiteY9" fmla="*/ 346887 h 1250450"/>
              <a:gd name="connsiteX10" fmla="*/ 5187820 w 8042836"/>
              <a:gd name="connsiteY10" fmla="*/ 290903 h 1250450"/>
              <a:gd name="connsiteX11" fmla="*/ 5551714 w 8042836"/>
              <a:gd name="connsiteY11" fmla="*/ 468185 h 1250450"/>
              <a:gd name="connsiteX12" fmla="*/ 5990253 w 8042836"/>
              <a:gd name="connsiteY12" fmla="*/ 281573 h 1250450"/>
              <a:gd name="connsiteX13" fmla="*/ 6820677 w 8042836"/>
              <a:gd name="connsiteY13" fmla="*/ 626805 h 1250450"/>
              <a:gd name="connsiteX14" fmla="*/ 7679094 w 8042836"/>
              <a:gd name="connsiteY14" fmla="*/ 10985 h 1250450"/>
              <a:gd name="connsiteX15" fmla="*/ 7919909 w 8042836"/>
              <a:gd name="connsiteY15" fmla="*/ 210359 h 1250450"/>
              <a:gd name="connsiteX16" fmla="*/ 8033657 w 8042836"/>
              <a:gd name="connsiteY16" fmla="*/ 1250447 h 1250450"/>
              <a:gd name="connsiteX0" fmla="*/ 0 w 8042836"/>
              <a:gd name="connsiteY0" fmla="*/ 720112 h 1250450"/>
              <a:gd name="connsiteX1" fmla="*/ 391886 w 8042836"/>
              <a:gd name="connsiteY1" fmla="*/ 477516 h 1250450"/>
              <a:gd name="connsiteX2" fmla="*/ 848958 w 8042836"/>
              <a:gd name="connsiteY2" fmla="*/ 395209 h 1250450"/>
              <a:gd name="connsiteX3" fmla="*/ 1016783 w 8042836"/>
              <a:gd name="connsiteY3" fmla="*/ 379880 h 1250450"/>
              <a:gd name="connsiteX4" fmla="*/ 1726163 w 8042836"/>
              <a:gd name="connsiteY4" fmla="*/ 141614 h 1250450"/>
              <a:gd name="connsiteX5" fmla="*/ 2183363 w 8042836"/>
              <a:gd name="connsiteY5" fmla="*/ 356218 h 1250450"/>
              <a:gd name="connsiteX6" fmla="*/ 2556588 w 8042836"/>
              <a:gd name="connsiteY6" fmla="*/ 150944 h 1250450"/>
              <a:gd name="connsiteX7" fmla="*/ 3321698 w 8042836"/>
              <a:gd name="connsiteY7" fmla="*/ 157552 h 1250450"/>
              <a:gd name="connsiteX8" fmla="*/ 4013690 w 8042836"/>
              <a:gd name="connsiteY8" fmla="*/ 136451 h 1250450"/>
              <a:gd name="connsiteX9" fmla="*/ 4442262 w 8042836"/>
              <a:gd name="connsiteY9" fmla="*/ 41478 h 1250450"/>
              <a:gd name="connsiteX10" fmla="*/ 5187820 w 8042836"/>
              <a:gd name="connsiteY10" fmla="*/ 290903 h 1250450"/>
              <a:gd name="connsiteX11" fmla="*/ 5551714 w 8042836"/>
              <a:gd name="connsiteY11" fmla="*/ 468185 h 1250450"/>
              <a:gd name="connsiteX12" fmla="*/ 5990253 w 8042836"/>
              <a:gd name="connsiteY12" fmla="*/ 281573 h 1250450"/>
              <a:gd name="connsiteX13" fmla="*/ 6820677 w 8042836"/>
              <a:gd name="connsiteY13" fmla="*/ 626805 h 1250450"/>
              <a:gd name="connsiteX14" fmla="*/ 7679094 w 8042836"/>
              <a:gd name="connsiteY14" fmla="*/ 10985 h 1250450"/>
              <a:gd name="connsiteX15" fmla="*/ 7919909 w 8042836"/>
              <a:gd name="connsiteY15" fmla="*/ 210359 h 1250450"/>
              <a:gd name="connsiteX16" fmla="*/ 8033657 w 8042836"/>
              <a:gd name="connsiteY16" fmla="*/ 1250447 h 1250450"/>
              <a:gd name="connsiteX0" fmla="*/ 0 w 8042836"/>
              <a:gd name="connsiteY0" fmla="*/ 910668 h 1441006"/>
              <a:gd name="connsiteX1" fmla="*/ 391886 w 8042836"/>
              <a:gd name="connsiteY1" fmla="*/ 668072 h 1441006"/>
              <a:gd name="connsiteX2" fmla="*/ 848958 w 8042836"/>
              <a:gd name="connsiteY2" fmla="*/ 585765 h 1441006"/>
              <a:gd name="connsiteX3" fmla="*/ 1016783 w 8042836"/>
              <a:gd name="connsiteY3" fmla="*/ 570436 h 1441006"/>
              <a:gd name="connsiteX4" fmla="*/ 1726163 w 8042836"/>
              <a:gd name="connsiteY4" fmla="*/ 332170 h 1441006"/>
              <a:gd name="connsiteX5" fmla="*/ 2183363 w 8042836"/>
              <a:gd name="connsiteY5" fmla="*/ 546774 h 1441006"/>
              <a:gd name="connsiteX6" fmla="*/ 2556588 w 8042836"/>
              <a:gd name="connsiteY6" fmla="*/ 341500 h 1441006"/>
              <a:gd name="connsiteX7" fmla="*/ 3321698 w 8042836"/>
              <a:gd name="connsiteY7" fmla="*/ 348108 h 1441006"/>
              <a:gd name="connsiteX8" fmla="*/ 4013690 w 8042836"/>
              <a:gd name="connsiteY8" fmla="*/ 327007 h 1441006"/>
              <a:gd name="connsiteX9" fmla="*/ 4442262 w 8042836"/>
              <a:gd name="connsiteY9" fmla="*/ 232034 h 1441006"/>
              <a:gd name="connsiteX10" fmla="*/ 5254026 w 8042836"/>
              <a:gd name="connsiteY10" fmla="*/ 13167 h 1441006"/>
              <a:gd name="connsiteX11" fmla="*/ 5551714 w 8042836"/>
              <a:gd name="connsiteY11" fmla="*/ 658741 h 1441006"/>
              <a:gd name="connsiteX12" fmla="*/ 5990253 w 8042836"/>
              <a:gd name="connsiteY12" fmla="*/ 472129 h 1441006"/>
              <a:gd name="connsiteX13" fmla="*/ 6820677 w 8042836"/>
              <a:gd name="connsiteY13" fmla="*/ 817361 h 1441006"/>
              <a:gd name="connsiteX14" fmla="*/ 7679094 w 8042836"/>
              <a:gd name="connsiteY14" fmla="*/ 201541 h 1441006"/>
              <a:gd name="connsiteX15" fmla="*/ 7919909 w 8042836"/>
              <a:gd name="connsiteY15" fmla="*/ 400915 h 1441006"/>
              <a:gd name="connsiteX16" fmla="*/ 8033657 w 8042836"/>
              <a:gd name="connsiteY16" fmla="*/ 1441003 h 1441006"/>
              <a:gd name="connsiteX0" fmla="*/ 0 w 8042836"/>
              <a:gd name="connsiteY0" fmla="*/ 902849 h 1433187"/>
              <a:gd name="connsiteX1" fmla="*/ 391886 w 8042836"/>
              <a:gd name="connsiteY1" fmla="*/ 660253 h 1433187"/>
              <a:gd name="connsiteX2" fmla="*/ 848958 w 8042836"/>
              <a:gd name="connsiteY2" fmla="*/ 577946 h 1433187"/>
              <a:gd name="connsiteX3" fmla="*/ 1016783 w 8042836"/>
              <a:gd name="connsiteY3" fmla="*/ 562617 h 1433187"/>
              <a:gd name="connsiteX4" fmla="*/ 1726163 w 8042836"/>
              <a:gd name="connsiteY4" fmla="*/ 324351 h 1433187"/>
              <a:gd name="connsiteX5" fmla="*/ 2183363 w 8042836"/>
              <a:gd name="connsiteY5" fmla="*/ 538955 h 1433187"/>
              <a:gd name="connsiteX6" fmla="*/ 2556588 w 8042836"/>
              <a:gd name="connsiteY6" fmla="*/ 333681 h 1433187"/>
              <a:gd name="connsiteX7" fmla="*/ 3321698 w 8042836"/>
              <a:gd name="connsiteY7" fmla="*/ 340289 h 1433187"/>
              <a:gd name="connsiteX8" fmla="*/ 4013690 w 8042836"/>
              <a:gd name="connsiteY8" fmla="*/ 319188 h 1433187"/>
              <a:gd name="connsiteX9" fmla="*/ 4442262 w 8042836"/>
              <a:gd name="connsiteY9" fmla="*/ 224215 h 1433187"/>
              <a:gd name="connsiteX10" fmla="*/ 5254026 w 8042836"/>
              <a:gd name="connsiteY10" fmla="*/ 5348 h 1433187"/>
              <a:gd name="connsiteX11" fmla="*/ 5740871 w 8042836"/>
              <a:gd name="connsiteY11" fmla="*/ 101187 h 1433187"/>
              <a:gd name="connsiteX12" fmla="*/ 5990253 w 8042836"/>
              <a:gd name="connsiteY12" fmla="*/ 464310 h 1433187"/>
              <a:gd name="connsiteX13" fmla="*/ 6820677 w 8042836"/>
              <a:gd name="connsiteY13" fmla="*/ 809542 h 1433187"/>
              <a:gd name="connsiteX14" fmla="*/ 7679094 w 8042836"/>
              <a:gd name="connsiteY14" fmla="*/ 193722 h 1433187"/>
              <a:gd name="connsiteX15" fmla="*/ 7919909 w 8042836"/>
              <a:gd name="connsiteY15" fmla="*/ 393096 h 1433187"/>
              <a:gd name="connsiteX16" fmla="*/ 8033657 w 8042836"/>
              <a:gd name="connsiteY16" fmla="*/ 1433184 h 1433187"/>
              <a:gd name="connsiteX0" fmla="*/ 0 w 8042836"/>
              <a:gd name="connsiteY0" fmla="*/ 900492 h 1430830"/>
              <a:gd name="connsiteX1" fmla="*/ 391886 w 8042836"/>
              <a:gd name="connsiteY1" fmla="*/ 657896 h 1430830"/>
              <a:gd name="connsiteX2" fmla="*/ 848958 w 8042836"/>
              <a:gd name="connsiteY2" fmla="*/ 575589 h 1430830"/>
              <a:gd name="connsiteX3" fmla="*/ 1016783 w 8042836"/>
              <a:gd name="connsiteY3" fmla="*/ 560260 h 1430830"/>
              <a:gd name="connsiteX4" fmla="*/ 1726163 w 8042836"/>
              <a:gd name="connsiteY4" fmla="*/ 321994 h 1430830"/>
              <a:gd name="connsiteX5" fmla="*/ 2183363 w 8042836"/>
              <a:gd name="connsiteY5" fmla="*/ 536598 h 1430830"/>
              <a:gd name="connsiteX6" fmla="*/ 2556588 w 8042836"/>
              <a:gd name="connsiteY6" fmla="*/ 331324 h 1430830"/>
              <a:gd name="connsiteX7" fmla="*/ 3321698 w 8042836"/>
              <a:gd name="connsiteY7" fmla="*/ 337932 h 1430830"/>
              <a:gd name="connsiteX8" fmla="*/ 4013690 w 8042836"/>
              <a:gd name="connsiteY8" fmla="*/ 316831 h 1430830"/>
              <a:gd name="connsiteX9" fmla="*/ 4442262 w 8042836"/>
              <a:gd name="connsiteY9" fmla="*/ 221858 h 1430830"/>
              <a:gd name="connsiteX10" fmla="*/ 5254026 w 8042836"/>
              <a:gd name="connsiteY10" fmla="*/ 2991 h 1430830"/>
              <a:gd name="connsiteX11" fmla="*/ 5740871 w 8042836"/>
              <a:gd name="connsiteY11" fmla="*/ 98830 h 1430830"/>
              <a:gd name="connsiteX12" fmla="*/ 6198326 w 8042836"/>
              <a:gd name="connsiteY12" fmla="*/ 156545 h 1430830"/>
              <a:gd name="connsiteX13" fmla="*/ 6820677 w 8042836"/>
              <a:gd name="connsiteY13" fmla="*/ 807185 h 1430830"/>
              <a:gd name="connsiteX14" fmla="*/ 7679094 w 8042836"/>
              <a:gd name="connsiteY14" fmla="*/ 191365 h 1430830"/>
              <a:gd name="connsiteX15" fmla="*/ 7919909 w 8042836"/>
              <a:gd name="connsiteY15" fmla="*/ 390739 h 1430830"/>
              <a:gd name="connsiteX16" fmla="*/ 8033657 w 8042836"/>
              <a:gd name="connsiteY16" fmla="*/ 1430827 h 1430830"/>
              <a:gd name="connsiteX0" fmla="*/ 0 w 8042836"/>
              <a:gd name="connsiteY0" fmla="*/ 948584 h 1478922"/>
              <a:gd name="connsiteX1" fmla="*/ 391886 w 8042836"/>
              <a:gd name="connsiteY1" fmla="*/ 705988 h 1478922"/>
              <a:gd name="connsiteX2" fmla="*/ 848958 w 8042836"/>
              <a:gd name="connsiteY2" fmla="*/ 623681 h 1478922"/>
              <a:gd name="connsiteX3" fmla="*/ 1016783 w 8042836"/>
              <a:gd name="connsiteY3" fmla="*/ 608352 h 1478922"/>
              <a:gd name="connsiteX4" fmla="*/ 1726163 w 8042836"/>
              <a:gd name="connsiteY4" fmla="*/ 370086 h 1478922"/>
              <a:gd name="connsiteX5" fmla="*/ 2183363 w 8042836"/>
              <a:gd name="connsiteY5" fmla="*/ 584690 h 1478922"/>
              <a:gd name="connsiteX6" fmla="*/ 2556588 w 8042836"/>
              <a:gd name="connsiteY6" fmla="*/ 379416 h 1478922"/>
              <a:gd name="connsiteX7" fmla="*/ 3321698 w 8042836"/>
              <a:gd name="connsiteY7" fmla="*/ 386024 h 1478922"/>
              <a:gd name="connsiteX8" fmla="*/ 4013690 w 8042836"/>
              <a:gd name="connsiteY8" fmla="*/ 364923 h 1478922"/>
              <a:gd name="connsiteX9" fmla="*/ 4442262 w 8042836"/>
              <a:gd name="connsiteY9" fmla="*/ 269950 h 1478922"/>
              <a:gd name="connsiteX10" fmla="*/ 5254026 w 8042836"/>
              <a:gd name="connsiteY10" fmla="*/ 51083 h 1478922"/>
              <a:gd name="connsiteX11" fmla="*/ 5740871 w 8042836"/>
              <a:gd name="connsiteY11" fmla="*/ 146922 h 1478922"/>
              <a:gd name="connsiteX12" fmla="*/ 6198326 w 8042836"/>
              <a:gd name="connsiteY12" fmla="*/ 204637 h 1478922"/>
              <a:gd name="connsiteX13" fmla="*/ 6782846 w 8042836"/>
              <a:gd name="connsiteY13" fmla="*/ 133 h 1478922"/>
              <a:gd name="connsiteX14" fmla="*/ 7679094 w 8042836"/>
              <a:gd name="connsiteY14" fmla="*/ 239457 h 1478922"/>
              <a:gd name="connsiteX15" fmla="*/ 7919909 w 8042836"/>
              <a:gd name="connsiteY15" fmla="*/ 438831 h 1478922"/>
              <a:gd name="connsiteX16" fmla="*/ 8033657 w 8042836"/>
              <a:gd name="connsiteY16" fmla="*/ 1478919 h 1478922"/>
              <a:gd name="connsiteX0" fmla="*/ 0 w 8042836"/>
              <a:gd name="connsiteY0" fmla="*/ 900492 h 1430830"/>
              <a:gd name="connsiteX1" fmla="*/ 391886 w 8042836"/>
              <a:gd name="connsiteY1" fmla="*/ 657896 h 1430830"/>
              <a:gd name="connsiteX2" fmla="*/ 848958 w 8042836"/>
              <a:gd name="connsiteY2" fmla="*/ 575589 h 1430830"/>
              <a:gd name="connsiteX3" fmla="*/ 1016783 w 8042836"/>
              <a:gd name="connsiteY3" fmla="*/ 560260 h 1430830"/>
              <a:gd name="connsiteX4" fmla="*/ 1726163 w 8042836"/>
              <a:gd name="connsiteY4" fmla="*/ 321994 h 1430830"/>
              <a:gd name="connsiteX5" fmla="*/ 2183363 w 8042836"/>
              <a:gd name="connsiteY5" fmla="*/ 536598 h 1430830"/>
              <a:gd name="connsiteX6" fmla="*/ 2556588 w 8042836"/>
              <a:gd name="connsiteY6" fmla="*/ 331324 h 1430830"/>
              <a:gd name="connsiteX7" fmla="*/ 3321698 w 8042836"/>
              <a:gd name="connsiteY7" fmla="*/ 337932 h 1430830"/>
              <a:gd name="connsiteX8" fmla="*/ 4013690 w 8042836"/>
              <a:gd name="connsiteY8" fmla="*/ 316831 h 1430830"/>
              <a:gd name="connsiteX9" fmla="*/ 4442262 w 8042836"/>
              <a:gd name="connsiteY9" fmla="*/ 221858 h 1430830"/>
              <a:gd name="connsiteX10" fmla="*/ 5254026 w 8042836"/>
              <a:gd name="connsiteY10" fmla="*/ 2991 h 1430830"/>
              <a:gd name="connsiteX11" fmla="*/ 5740871 w 8042836"/>
              <a:gd name="connsiteY11" fmla="*/ 98830 h 1430830"/>
              <a:gd name="connsiteX12" fmla="*/ 6198326 w 8042836"/>
              <a:gd name="connsiteY12" fmla="*/ 156545 h 1430830"/>
              <a:gd name="connsiteX13" fmla="*/ 6867966 w 8042836"/>
              <a:gd name="connsiteY13" fmla="*/ 277811 h 1430830"/>
              <a:gd name="connsiteX14" fmla="*/ 7679094 w 8042836"/>
              <a:gd name="connsiteY14" fmla="*/ 191365 h 1430830"/>
              <a:gd name="connsiteX15" fmla="*/ 7919909 w 8042836"/>
              <a:gd name="connsiteY15" fmla="*/ 390739 h 1430830"/>
              <a:gd name="connsiteX16" fmla="*/ 8033657 w 8042836"/>
              <a:gd name="connsiteY16" fmla="*/ 1430827 h 1430830"/>
              <a:gd name="connsiteX0" fmla="*/ 0 w 8042836"/>
              <a:gd name="connsiteY0" fmla="*/ 900492 h 1430830"/>
              <a:gd name="connsiteX1" fmla="*/ 391886 w 8042836"/>
              <a:gd name="connsiteY1" fmla="*/ 657896 h 1430830"/>
              <a:gd name="connsiteX2" fmla="*/ 848958 w 8042836"/>
              <a:gd name="connsiteY2" fmla="*/ 575589 h 1430830"/>
              <a:gd name="connsiteX3" fmla="*/ 1016783 w 8042836"/>
              <a:gd name="connsiteY3" fmla="*/ 560260 h 1430830"/>
              <a:gd name="connsiteX4" fmla="*/ 1726163 w 8042836"/>
              <a:gd name="connsiteY4" fmla="*/ 321994 h 1430830"/>
              <a:gd name="connsiteX5" fmla="*/ 2183363 w 8042836"/>
              <a:gd name="connsiteY5" fmla="*/ 536598 h 1430830"/>
              <a:gd name="connsiteX6" fmla="*/ 2556588 w 8042836"/>
              <a:gd name="connsiteY6" fmla="*/ 331324 h 1430830"/>
              <a:gd name="connsiteX7" fmla="*/ 3321698 w 8042836"/>
              <a:gd name="connsiteY7" fmla="*/ 337932 h 1430830"/>
              <a:gd name="connsiteX8" fmla="*/ 4013690 w 8042836"/>
              <a:gd name="connsiteY8" fmla="*/ 316831 h 1430830"/>
              <a:gd name="connsiteX9" fmla="*/ 4442262 w 8042836"/>
              <a:gd name="connsiteY9" fmla="*/ 221858 h 1430830"/>
              <a:gd name="connsiteX10" fmla="*/ 5254026 w 8042836"/>
              <a:gd name="connsiteY10" fmla="*/ 2991 h 1430830"/>
              <a:gd name="connsiteX11" fmla="*/ 5740871 w 8042836"/>
              <a:gd name="connsiteY11" fmla="*/ 98830 h 1430830"/>
              <a:gd name="connsiteX12" fmla="*/ 6198326 w 8042836"/>
              <a:gd name="connsiteY12" fmla="*/ 156545 h 1430830"/>
              <a:gd name="connsiteX13" fmla="*/ 6867966 w 8042836"/>
              <a:gd name="connsiteY13" fmla="*/ 277811 h 1430830"/>
              <a:gd name="connsiteX14" fmla="*/ 7707468 w 8042836"/>
              <a:gd name="connsiteY14" fmla="*/ 354250 h 1430830"/>
              <a:gd name="connsiteX15" fmla="*/ 7919909 w 8042836"/>
              <a:gd name="connsiteY15" fmla="*/ 390739 h 1430830"/>
              <a:gd name="connsiteX16" fmla="*/ 8033657 w 8042836"/>
              <a:gd name="connsiteY16" fmla="*/ 1430827 h 1430830"/>
              <a:gd name="connsiteX0" fmla="*/ 0 w 8042836"/>
              <a:gd name="connsiteY0" fmla="*/ 900492 h 1430830"/>
              <a:gd name="connsiteX1" fmla="*/ 391886 w 8042836"/>
              <a:gd name="connsiteY1" fmla="*/ 657896 h 1430830"/>
              <a:gd name="connsiteX2" fmla="*/ 848958 w 8042836"/>
              <a:gd name="connsiteY2" fmla="*/ 575589 h 1430830"/>
              <a:gd name="connsiteX3" fmla="*/ 1016783 w 8042836"/>
              <a:gd name="connsiteY3" fmla="*/ 560260 h 1430830"/>
              <a:gd name="connsiteX4" fmla="*/ 1726163 w 8042836"/>
              <a:gd name="connsiteY4" fmla="*/ 321994 h 1430830"/>
              <a:gd name="connsiteX5" fmla="*/ 2183363 w 8042836"/>
              <a:gd name="connsiteY5" fmla="*/ 536598 h 1430830"/>
              <a:gd name="connsiteX6" fmla="*/ 2556588 w 8042836"/>
              <a:gd name="connsiteY6" fmla="*/ 331324 h 1430830"/>
              <a:gd name="connsiteX7" fmla="*/ 3321698 w 8042836"/>
              <a:gd name="connsiteY7" fmla="*/ 337932 h 1430830"/>
              <a:gd name="connsiteX8" fmla="*/ 4013690 w 8042836"/>
              <a:gd name="connsiteY8" fmla="*/ 316831 h 1430830"/>
              <a:gd name="connsiteX9" fmla="*/ 4442262 w 8042836"/>
              <a:gd name="connsiteY9" fmla="*/ 221858 h 1430830"/>
              <a:gd name="connsiteX10" fmla="*/ 5254026 w 8042836"/>
              <a:gd name="connsiteY10" fmla="*/ 2991 h 1430830"/>
              <a:gd name="connsiteX11" fmla="*/ 5740871 w 8042836"/>
              <a:gd name="connsiteY11" fmla="*/ 98830 h 1430830"/>
              <a:gd name="connsiteX12" fmla="*/ 6198326 w 8042836"/>
              <a:gd name="connsiteY12" fmla="*/ 156545 h 1430830"/>
              <a:gd name="connsiteX13" fmla="*/ 6867966 w 8042836"/>
              <a:gd name="connsiteY13" fmla="*/ 277811 h 1430830"/>
              <a:gd name="connsiteX14" fmla="*/ 7707468 w 8042836"/>
              <a:gd name="connsiteY14" fmla="*/ 354250 h 1430830"/>
              <a:gd name="connsiteX15" fmla="*/ 7919909 w 8042836"/>
              <a:gd name="connsiteY15" fmla="*/ 472181 h 1430830"/>
              <a:gd name="connsiteX16" fmla="*/ 8033657 w 8042836"/>
              <a:gd name="connsiteY16" fmla="*/ 1430827 h 143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42836" h="1430830">
                <a:moveTo>
                  <a:pt x="0" y="900492"/>
                </a:moveTo>
                <a:cubicBezTo>
                  <a:pt x="124408" y="789302"/>
                  <a:pt x="250393" y="712046"/>
                  <a:pt x="391886" y="657896"/>
                </a:cubicBezTo>
                <a:cubicBezTo>
                  <a:pt x="533379" y="603746"/>
                  <a:pt x="744809" y="591862"/>
                  <a:pt x="848958" y="575589"/>
                </a:cubicBezTo>
                <a:cubicBezTo>
                  <a:pt x="953107" y="559316"/>
                  <a:pt x="870582" y="602526"/>
                  <a:pt x="1016783" y="560260"/>
                </a:cubicBezTo>
                <a:cubicBezTo>
                  <a:pt x="1162984" y="517994"/>
                  <a:pt x="1531733" y="325938"/>
                  <a:pt x="1726163" y="321994"/>
                </a:cubicBezTo>
                <a:cubicBezTo>
                  <a:pt x="1920593" y="318050"/>
                  <a:pt x="2044959" y="535043"/>
                  <a:pt x="2183363" y="536598"/>
                </a:cubicBezTo>
                <a:cubicBezTo>
                  <a:pt x="2321767" y="538153"/>
                  <a:pt x="2366865" y="364435"/>
                  <a:pt x="2556588" y="331324"/>
                </a:cubicBezTo>
                <a:cubicBezTo>
                  <a:pt x="2746311" y="298213"/>
                  <a:pt x="3078848" y="340348"/>
                  <a:pt x="3321698" y="337932"/>
                </a:cubicBezTo>
                <a:cubicBezTo>
                  <a:pt x="3564548" y="335517"/>
                  <a:pt x="3826929" y="336177"/>
                  <a:pt x="4013690" y="316831"/>
                </a:cubicBezTo>
                <a:cubicBezTo>
                  <a:pt x="4200451" y="297485"/>
                  <a:pt x="4235539" y="274165"/>
                  <a:pt x="4442262" y="221858"/>
                </a:cubicBezTo>
                <a:cubicBezTo>
                  <a:pt x="4648985" y="169551"/>
                  <a:pt x="5037591" y="23496"/>
                  <a:pt x="5254026" y="2991"/>
                </a:cubicBezTo>
                <a:cubicBezTo>
                  <a:pt x="5470461" y="-17514"/>
                  <a:pt x="5583488" y="73238"/>
                  <a:pt x="5740871" y="98830"/>
                </a:cubicBezTo>
                <a:cubicBezTo>
                  <a:pt x="5898254" y="124422"/>
                  <a:pt x="6010477" y="126715"/>
                  <a:pt x="6198326" y="156545"/>
                </a:cubicBezTo>
                <a:cubicBezTo>
                  <a:pt x="6386175" y="186375"/>
                  <a:pt x="6616442" y="244860"/>
                  <a:pt x="6867966" y="277811"/>
                </a:cubicBezTo>
                <a:cubicBezTo>
                  <a:pt x="7119490" y="310762"/>
                  <a:pt x="7532144" y="321855"/>
                  <a:pt x="7707468" y="354250"/>
                </a:cubicBezTo>
                <a:cubicBezTo>
                  <a:pt x="7882792" y="386645"/>
                  <a:pt x="7860815" y="486177"/>
                  <a:pt x="7919909" y="472181"/>
                </a:cubicBezTo>
                <a:cubicBezTo>
                  <a:pt x="7979003" y="458185"/>
                  <a:pt x="8072534" y="1433159"/>
                  <a:pt x="8033657" y="1430827"/>
                </a:cubicBezTo>
              </a:path>
            </a:pathLst>
          </a:cu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C814F7A-717D-E2C9-9D30-3B330B13F118}"/>
              </a:ext>
            </a:extLst>
          </p:cNvPr>
          <p:cNvCxnSpPr>
            <a:cxnSpLocks/>
          </p:cNvCxnSpPr>
          <p:nvPr/>
        </p:nvCxnSpPr>
        <p:spPr>
          <a:xfrm>
            <a:off x="8515426" y="5619795"/>
            <a:ext cx="217487" cy="184193"/>
          </a:xfrm>
          <a:prstGeom prst="straightConnector1">
            <a:avLst/>
          </a:prstGeom>
          <a:ln w="476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770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2" y="1484313"/>
            <a:ext cx="8675687" cy="4608512"/>
          </a:xfrm>
        </p:spPr>
        <p:txBody>
          <a:bodyPr/>
          <a:lstStyle/>
          <a:p>
            <a:r>
              <a:rPr lang="de-DE" sz="20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Dolmetschen bei Zwei-/Mehrsprachigkeit ist kein Selbstläufer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braucht weitere Skills und gute Einbettung ins zu dolmetschende Gespräch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Schnelle Sinnerfassungs- und Sinnwiedergabekompetenz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Fachwissen (in unterschiedlichen, z.T. komplexen Themen)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beide Sprachrichtungen (aktiv) übertragen können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Rollenverständnis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Merkfähigkeit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Agieren im Gespräch …</a:t>
            </a:r>
          </a:p>
          <a:p>
            <a:endParaRPr lang="de-DE" sz="2000" b="1" dirty="0">
              <a:solidFill>
                <a:srgbClr val="00B0F0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334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2" y="1484313"/>
            <a:ext cx="8675687" cy="4608512"/>
          </a:xfrm>
        </p:spPr>
        <p:txBody>
          <a:bodyPr/>
          <a:lstStyle/>
          <a:p>
            <a:r>
              <a:rPr lang="de-DE" sz="20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Dolmetschen bei Zwei-/Mehrsprachigkeit ist kein Selbstläufer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braucht weitere Skills und gute Einbettung ins zu dolmetschende Gespräch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Schnelle Sinnerfassungs- und Sinnwiedergabekompetenz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Fachwissen (in unterschiedlichen, z.T. komplexen Themen)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beide Sprachrichtungen (aktiv) übertragen können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Rollenverständnis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Merkfähigkeit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Agieren im Gespräch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Gesprächsführung, Äußerungsgestaltung, </a:t>
            </a: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Recipient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Design angepasst an gedolmetschte Kommunikation</a:t>
            </a:r>
          </a:p>
          <a:p>
            <a:endParaRPr lang="de-DE" sz="2000" b="1" dirty="0">
              <a:solidFill>
                <a:srgbClr val="00B0F0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159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3" y="1484313"/>
            <a:ext cx="8496176" cy="4608512"/>
          </a:xfrm>
        </p:spPr>
        <p:txBody>
          <a:bodyPr/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Halten wir fest: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Zwei- oder mehrsprachige Sprachkenntnisse sind sehr heterogen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Vertrautheit mit einer Sprache ist bedeutungsvoll für ein tiefes Sich-verständlich-machen-Können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Gesprächsdolmetschen ist eine komplexe und vielfältige Tätigkeit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Gesprächsführung und Äußerungsgestaltung durch Fachkräfte spielen eine große Rolle für eine gelingende Verständigung in gedolmetschten Gesprächen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spiegelt sich das institutionell in </a:t>
            </a:r>
            <a:r>
              <a:rPr lang="de-DE" alt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professionellen Mehrsprachigkeitskonzepten, in der Aus- und Fortbildung und in </a:t>
            </a:r>
            <a:r>
              <a:rPr lang="de-DE" altLang="de-DE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Dolmetschangeboten</a:t>
            </a:r>
            <a:r>
              <a:rPr lang="de-DE" alt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wider?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77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3" y="1484313"/>
            <a:ext cx="8496176" cy="4608512"/>
          </a:xfrm>
        </p:spPr>
        <p:txBody>
          <a:bodyPr/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„[T]rotz umfangreicher Forschungen zum Dolmetschen im soziokulturellen Bereich  [Gesundheit, Soziale Arbeit, Schulen, Behörden] und vielen Einzelprojekten [sind] bis heute keine wesentlichen </a:t>
            </a: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institutionellen</a:t>
            </a: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Veränderungen in Bezug auf das Dolmetschen zu erkennen. Improvisation und Ignoranz gegenüber den Anforderungen mehrsprachiger Kommunikation [sind] weiterhin vorherrschend.“ </a:t>
            </a:r>
            <a:r>
              <a:rPr lang="de-D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(Meyer 2021: S. 122, Hervorhebung OK) 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Gesundheitsversorgung</a:t>
            </a: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Nicht nur Einsätze professioneller Dolmetschender, sondern organisierte, durchdachte Mehrsprachigkeitskonzepte sind selten. </a:t>
            </a:r>
            <a:r>
              <a:rPr lang="de-D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(vgl. auch Langer 2016) </a:t>
            </a: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Dolmetschen ist nach wie vor keine GKV-Leistung. 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nhaltsplatzhalter 3">
            <a:extLst>
              <a:ext uri="{FF2B5EF4-FFF2-40B4-BE49-F238E27FC236}">
                <a16:creationId xmlns:a16="http://schemas.microsoft.com/office/drawing/2014/main" id="{1FB336E8-55C2-E9E5-72CA-52AB69D300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5467502"/>
            <a:ext cx="653720" cy="653720"/>
          </a:xfrm>
          <a:prstGeom prst="rect">
            <a:avLst/>
          </a:prstGeom>
        </p:spPr>
      </p:pic>
      <p:pic>
        <p:nvPicPr>
          <p:cNvPr id="7" name="Inhaltsplatzhalter 3">
            <a:extLst>
              <a:ext uri="{FF2B5EF4-FFF2-40B4-BE49-F238E27FC236}">
                <a16:creationId xmlns:a16="http://schemas.microsoft.com/office/drawing/2014/main" id="{67FF5BF4-71C3-5B8E-7618-0E9B150EE7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34" y="5467502"/>
            <a:ext cx="653720" cy="653720"/>
          </a:xfrm>
          <a:prstGeom prst="rect">
            <a:avLst/>
          </a:prstGeom>
        </p:spPr>
      </p:pic>
      <p:pic>
        <p:nvPicPr>
          <p:cNvPr id="8" name="Inhaltsplatzhalter 3">
            <a:extLst>
              <a:ext uri="{FF2B5EF4-FFF2-40B4-BE49-F238E27FC236}">
                <a16:creationId xmlns:a16="http://schemas.microsoft.com/office/drawing/2014/main" id="{47882FEC-D9C6-837B-7A40-40057155F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153" y="5499754"/>
            <a:ext cx="653720" cy="65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5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56C969C0-5342-1767-811B-60C8BAFAB1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3" y="1484312"/>
            <a:ext cx="8424862" cy="4825007"/>
          </a:xfrm>
        </p:spPr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de-DE" sz="20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Zentrale Probleme beim Dolmetschen in der Gesundheitsversorgung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8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de-DE" sz="1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Inhaltliche Divergenzen zwischen Original- und gedol</a:t>
            </a:r>
            <a:r>
              <a:rPr lang="de-D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metschter</a:t>
            </a:r>
            <a:r>
              <a:rPr lang="de-DE" sz="1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Aussage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de-DE" sz="1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Auslassungen, Ergänzungen, Änderungen, verkürzte Wiedergaben und deren Impact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de-DE" sz="1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Problematische Dynamiken in der Triade (Nicht-Dolmetschen; Ausschluss von Pat)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0610" lvl="1" indent="-16073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antworten anstelle von Pat (Fragen/Äußerungen von A nicht übersetzt)</a:t>
            </a:r>
          </a:p>
          <a:p>
            <a:pPr marL="430610" lvl="1" indent="-16073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antworten anstelle von A (Fragen/Äußerungen von Pat nicht übersetzt)</a:t>
            </a:r>
          </a:p>
          <a:p>
            <a:pPr marL="430610" lvl="1" indent="-160735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und </a:t>
            </a:r>
            <a:r>
              <a:rPr lang="de-DE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</a:t>
            </a:r>
            <a:r>
              <a:rPr lang="de-D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sprechen über Pat u.a. (3. Pers. </a:t>
            </a:r>
            <a:r>
              <a:rPr lang="de-DE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</a:t>
            </a:r>
            <a:r>
              <a:rPr lang="de-D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.)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 Inhalte, für die das Fachpersonal zuständig ist, werden aus der Hand gegeben 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000" dirty="0">
              <a:solidFill>
                <a:prstClr val="black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de-DE" sz="1200" dirty="0">
                <a:solidFill>
                  <a:prstClr val="black"/>
                </a:solidFill>
                <a:latin typeface="+mn-lt"/>
                <a:cs typeface="+mn-cs"/>
              </a:rPr>
              <a:t>Basis: gesprächslinguistische*, dolmetsch-</a:t>
            </a:r>
            <a:r>
              <a:rPr lang="de-DE" sz="1200" dirty="0">
                <a:solidFill>
                  <a:prstClr val="black"/>
                </a:solidFill>
                <a:latin typeface="+mn-lt"/>
              </a:rPr>
              <a:t> und </a:t>
            </a:r>
            <a:r>
              <a:rPr lang="de-DE" sz="1200" dirty="0">
                <a:solidFill>
                  <a:prstClr val="black"/>
                </a:solidFill>
                <a:latin typeface="+mn-lt"/>
                <a:cs typeface="+mn-cs"/>
              </a:rPr>
              <a:t>sozialwissenschaftliche Studien, deutsch-sprachig (z.B</a:t>
            </a:r>
            <a:r>
              <a:rPr lang="de-DE" sz="1200" dirty="0">
                <a:solidFill>
                  <a:prstClr val="black"/>
                </a:solidFill>
                <a:latin typeface="+mn-lt"/>
              </a:rPr>
              <a:t>. Bührig et al. verschiedene; </a:t>
            </a:r>
            <a:r>
              <a:rPr lang="de-DE" sz="1200" dirty="0" err="1">
                <a:solidFill>
                  <a:prstClr val="black"/>
                </a:solidFill>
                <a:latin typeface="+mn-lt"/>
              </a:rPr>
              <a:t>Gülich</a:t>
            </a:r>
            <a:r>
              <a:rPr lang="de-DE" sz="1200" dirty="0">
                <a:solidFill>
                  <a:prstClr val="black"/>
                </a:solidFill>
                <a:latin typeface="+mn-lt"/>
              </a:rPr>
              <a:t> &amp; </a:t>
            </a:r>
            <a:r>
              <a:rPr lang="de-DE" sz="1200" dirty="0" err="1">
                <a:solidFill>
                  <a:prstClr val="black"/>
                </a:solidFill>
                <a:latin typeface="+mn-lt"/>
              </a:rPr>
              <a:t>Sator</a:t>
            </a:r>
            <a:r>
              <a:rPr lang="de-DE" sz="1200" dirty="0">
                <a:solidFill>
                  <a:prstClr val="black"/>
                </a:solidFill>
                <a:latin typeface="+mn-lt"/>
              </a:rPr>
              <a:t> 2013; </a:t>
            </a:r>
            <a:r>
              <a:rPr lang="de-DE" sz="1200" dirty="0">
                <a:solidFill>
                  <a:prstClr val="black"/>
                </a:solidFill>
                <a:latin typeface="+mn-lt"/>
                <a:cs typeface="+mn-cs"/>
              </a:rPr>
              <a:t>Hofer-Falk 2023; </a:t>
            </a:r>
            <a:r>
              <a:rPr lang="de-DE" sz="1200" dirty="0" err="1">
                <a:solidFill>
                  <a:prstClr val="black"/>
                </a:solidFill>
                <a:latin typeface="+mn-lt"/>
                <a:cs typeface="+mn-cs"/>
              </a:rPr>
              <a:t>Sator</a:t>
            </a:r>
            <a:r>
              <a:rPr lang="de-DE" sz="1200" dirty="0">
                <a:solidFill>
                  <a:prstClr val="black"/>
                </a:solidFill>
                <a:latin typeface="+mn-lt"/>
                <a:cs typeface="+mn-cs"/>
              </a:rPr>
              <a:t> 2013 u.v.m.; *deutschsprach. Korpora u.a. „Dolmetschen im Krankenhaus“, Bührig et al. 2012; „Schmerz und Krankheitsdarstellung II“, Menz 2013).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it-IT" sz="1200" dirty="0">
                <a:solidFill>
                  <a:prstClr val="black"/>
                </a:solidFill>
                <a:latin typeface="+mn-lt"/>
                <a:cs typeface="+mn-cs"/>
              </a:rPr>
              <a:t>Angelelli 2012 (</a:t>
            </a:r>
            <a:r>
              <a:rPr lang="it-IT" sz="1200" dirty="0" err="1">
                <a:solidFill>
                  <a:prstClr val="black"/>
                </a:solidFill>
                <a:latin typeface="+mn-lt"/>
                <a:cs typeface="+mn-cs"/>
              </a:rPr>
              <a:t>Krankenhaus</a:t>
            </a:r>
            <a:r>
              <a:rPr lang="it-IT" sz="1200" dirty="0">
                <a:solidFill>
                  <a:prstClr val="black"/>
                </a:solidFill>
                <a:latin typeface="+mn-lt"/>
                <a:cs typeface="+mn-cs"/>
              </a:rPr>
              <a:t>, </a:t>
            </a:r>
            <a:r>
              <a:rPr lang="it-IT" sz="1200" dirty="0" err="1">
                <a:solidFill>
                  <a:prstClr val="black"/>
                </a:solidFill>
                <a:latin typeface="+mn-lt"/>
                <a:cs typeface="+mn-cs"/>
              </a:rPr>
              <a:t>Schmerzkommunikation</a:t>
            </a:r>
            <a:r>
              <a:rPr lang="it-IT" sz="1200" dirty="0">
                <a:solidFill>
                  <a:prstClr val="black"/>
                </a:solidFill>
                <a:latin typeface="+mn-lt"/>
                <a:cs typeface="+mn-cs"/>
              </a:rPr>
              <a:t> – </a:t>
            </a:r>
            <a:r>
              <a:rPr lang="it-IT" sz="1200" dirty="0" err="1">
                <a:solidFill>
                  <a:prstClr val="black"/>
                </a:solidFill>
                <a:latin typeface="+mn-lt"/>
                <a:cs typeface="+mn-cs"/>
              </a:rPr>
              <a:t>zertifizierte</a:t>
            </a:r>
            <a:r>
              <a:rPr lang="it-IT" sz="1200" dirty="0">
                <a:solidFill>
                  <a:prstClr val="black"/>
                </a:solidFill>
                <a:latin typeface="+mn-lt"/>
                <a:cs typeface="+mn-cs"/>
              </a:rPr>
              <a:t> </a:t>
            </a:r>
            <a:r>
              <a:rPr lang="it-IT" sz="1200" dirty="0" err="1">
                <a:solidFill>
                  <a:prstClr val="black"/>
                </a:solidFill>
                <a:latin typeface="+mn-lt"/>
                <a:cs typeface="+mn-cs"/>
              </a:rPr>
              <a:t>Dolm</a:t>
            </a:r>
            <a:r>
              <a:rPr lang="it-IT" sz="1200" dirty="0">
                <a:solidFill>
                  <a:prstClr val="black"/>
                </a:solidFill>
                <a:latin typeface="+mn-lt"/>
                <a:cs typeface="+mn-cs"/>
              </a:rPr>
              <a:t>.); Ar</a:t>
            </a:r>
            <a:r>
              <a:rPr lang="de-DE" sz="1200" dirty="0" err="1">
                <a:solidFill>
                  <a:prstClr val="black"/>
                </a:solidFill>
                <a:latin typeface="+mn-lt"/>
                <a:cs typeface="+mn-cs"/>
              </a:rPr>
              <a:t>anguri</a:t>
            </a:r>
            <a:r>
              <a:rPr lang="de-DE" sz="1200" dirty="0">
                <a:solidFill>
                  <a:prstClr val="black"/>
                </a:solidFill>
                <a:latin typeface="+mn-lt"/>
                <a:cs typeface="+mn-cs"/>
              </a:rPr>
              <a:t> et al. 2006 (Allgemeinmedizin – vorw. med. Personal); Butow et al. 2011 (Onkologie – vorw. zertifizierte </a:t>
            </a:r>
            <a:r>
              <a:rPr lang="de-DE" sz="1200" dirty="0">
                <a:solidFill>
                  <a:prstClr val="black"/>
                </a:solidFill>
                <a:latin typeface="+mn-lt"/>
              </a:rPr>
              <a:t>Dolmetschende), Cox et al. 2019 (Notaufnahme – An-, Zugehörige) u.v.m. </a:t>
            </a:r>
            <a:endParaRPr lang="de-DE" sz="1200" dirty="0">
              <a:solidFill>
                <a:prstClr val="black"/>
              </a:solidFill>
              <a:latin typeface="+mn-lt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400" dirty="0">
              <a:solidFill>
                <a:prstClr val="black"/>
              </a:solidFill>
              <a:latin typeface="+mn-lt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400" dirty="0">
              <a:solidFill>
                <a:prstClr val="black"/>
              </a:solidFill>
              <a:latin typeface="+mn-lt"/>
              <a:cs typeface="+mn-cs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de-DE" sz="12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23FB3F7B-895B-83E1-8747-A4B7137E054E}"/>
              </a:ext>
            </a:extLst>
          </p:cNvPr>
          <p:cNvSpPr/>
          <p:nvPr/>
        </p:nvSpPr>
        <p:spPr>
          <a:xfrm>
            <a:off x="3275857" y="2780928"/>
            <a:ext cx="1296144" cy="504056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986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Sprachressourcen</a:t>
            </a:r>
            <a:br>
              <a:rPr lang="de-DE" dirty="0"/>
            </a:br>
            <a:r>
              <a:rPr lang="de-DE" dirty="0"/>
              <a:t>Zweisprachigkeit oder Mehrsprachigkeit sowie </a:t>
            </a:r>
            <a:r>
              <a:rPr lang="de-DE" dirty="0" err="1"/>
              <a:t>Sprach“barrieren</a:t>
            </a:r>
            <a:r>
              <a:rPr lang="de-DE" dirty="0"/>
              <a:t>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2" y="1484313"/>
            <a:ext cx="8675687" cy="460851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DE" sz="20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Fokus auf Dreierkonstellationen (Triaden) in der Gesundheitsversorgung </a:t>
            </a:r>
          </a:p>
          <a:p>
            <a:r>
              <a:rPr lang="de-DE" sz="20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Dimension für rechtliche Betreuung</a:t>
            </a:r>
          </a:p>
          <a:p>
            <a:endParaRPr lang="de-DE" sz="2000" b="1" dirty="0">
              <a:solidFill>
                <a:srgbClr val="00B0F0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085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Triadische Konstellationen</a:t>
            </a:r>
            <a:br>
              <a:rPr lang="de-DE" dirty="0"/>
            </a:br>
            <a:r>
              <a:rPr lang="de-DE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2" y="1484313"/>
            <a:ext cx="8675687" cy="4608512"/>
          </a:xfrm>
        </p:spPr>
        <p:txBody>
          <a:bodyPr/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Unterstütztes Entscheiden - Voraussetzung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Person, um die es geht, ist am Entscheidungsprozess beteiligt</a:t>
            </a:r>
          </a:p>
          <a:p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 der Person, um die es geht, wird kommuniziert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01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Triadische Konstellationen</a:t>
            </a:r>
            <a:br>
              <a:rPr lang="de-DE" dirty="0"/>
            </a:br>
            <a:r>
              <a:rPr lang="de-DE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2" y="1484313"/>
            <a:ext cx="8675687" cy="4608512"/>
          </a:xfrm>
        </p:spPr>
        <p:txBody>
          <a:bodyPr/>
          <a:lstStyle/>
          <a:p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Triadische Gesprächskonstellationen</a:t>
            </a:r>
          </a:p>
          <a:p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Risiko des Ausschlusses 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einer der drei Parteien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vorübergehend/partiell/erheblich</a:t>
            </a:r>
          </a:p>
          <a:p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Fokus Institutionen, hier Gesundheitsversorgung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Personen, um die es eigentlich geht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Patient*innen in vulnerablen Situationen  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2000" b="1" dirty="0">
              <a:solidFill>
                <a:srgbClr val="00B0F0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673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3D08B-FD6C-84BD-0BED-2E6CABCE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Triadische Konstellationen</a:t>
            </a:r>
            <a:br>
              <a:rPr lang="de-DE" dirty="0"/>
            </a:br>
            <a:r>
              <a:rPr lang="de-DE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C26FEF-CA7F-8A6B-2B0E-8E36C0FD75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312" y="1484313"/>
            <a:ext cx="8675687" cy="4608512"/>
          </a:xfrm>
        </p:spPr>
        <p:txBody>
          <a:bodyPr/>
          <a:lstStyle/>
          <a:p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Folgende triadische Konstellationen in der Gesundheitsversorgung </a:t>
            </a:r>
          </a:p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bergen je einzeln dieses Ausschlussrisiko für Patient*innen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de-D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Gesundheitspersonal – Patient*innen – Ad hoc-Dolmetschende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Gesundheitspersonal – Patient*innen – „fittere“ An- bzw. Zugehörige</a:t>
            </a:r>
          </a:p>
          <a:p>
            <a:pPr marL="457200" indent="-457200">
              <a:buFont typeface="+mj-lt"/>
              <a:buAutoNum type="arabicPeriod"/>
            </a:pPr>
            <a:endParaRPr lang="de-DE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Gesundheitspersonal – Patient*innen – Rechtliche Betreuer*innen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2000" b="1" dirty="0">
              <a:solidFill>
                <a:srgbClr val="00B0F0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677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716017" y="4497155"/>
            <a:ext cx="91413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ah</a:t>
            </a:r>
            <a:r>
              <a:rPr lang="de-DE" sz="20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DOL</a:t>
            </a:r>
            <a:endParaRPr lang="de-DE" sz="20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 flipH="1">
            <a:off x="5190393" y="3340417"/>
            <a:ext cx="735694" cy="114557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D04693A-FE07-2AEA-8230-CE52D7E88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9C09C2-7919-C178-7687-C34BC173F05D}"/>
              </a:ext>
            </a:extLst>
          </p:cNvPr>
          <p:cNvSpPr txBox="1">
            <a:spLocks/>
          </p:cNvSpPr>
          <p:nvPr/>
        </p:nvSpPr>
        <p:spPr>
          <a:xfrm>
            <a:off x="468312" y="1484313"/>
            <a:ext cx="8675687" cy="87653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Gesundheitspersonal – Patient*innen – Ad hoc-Dolmetschende</a:t>
            </a:r>
          </a:p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</a:t>
            </a:r>
          </a:p>
          <a:p>
            <a:endParaRPr lang="de-DE" alt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alt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E30363B-4B6C-F1B4-F6B4-DBD418F6994D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223652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26689" y="3411445"/>
            <a:ext cx="663550" cy="10745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>
            <a:off x="5630152" y="4797152"/>
            <a:ext cx="129066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15E41D4-4C3D-46F4-FFEB-E18299BE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E4648B-BE33-7907-7D82-53EF8ED4645E}"/>
              </a:ext>
            </a:extLst>
          </p:cNvPr>
          <p:cNvSpPr txBox="1">
            <a:spLocks/>
          </p:cNvSpPr>
          <p:nvPr/>
        </p:nvSpPr>
        <p:spPr>
          <a:xfrm>
            <a:off x="468313" y="1484313"/>
            <a:ext cx="7992120" cy="87653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EDF96FF-AF60-8733-0021-92341573531C}"/>
              </a:ext>
            </a:extLst>
          </p:cNvPr>
          <p:cNvSpPr txBox="1">
            <a:spLocks/>
          </p:cNvSpPr>
          <p:nvPr/>
        </p:nvSpPr>
        <p:spPr>
          <a:xfrm>
            <a:off x="468312" y="1484313"/>
            <a:ext cx="8675687" cy="83669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Gesundheitspersonal – Patient*innen – Ad hoc-Dolmetschende</a:t>
            </a:r>
          </a:p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7CEEF43-074A-CE5A-2F65-96AD7D1826CF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F4160E5-C07E-60D6-1105-91537A115D27}"/>
              </a:ext>
            </a:extLst>
          </p:cNvPr>
          <p:cNvSpPr txBox="1"/>
          <p:nvPr/>
        </p:nvSpPr>
        <p:spPr>
          <a:xfrm>
            <a:off x="755576" y="297579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Auch möglich -&gt;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9FF74F6-6A75-12A9-DEFF-008F7589DFAB}"/>
              </a:ext>
            </a:extLst>
          </p:cNvPr>
          <p:cNvSpPr txBox="1"/>
          <p:nvPr/>
        </p:nvSpPr>
        <p:spPr>
          <a:xfrm>
            <a:off x="4716017" y="4497155"/>
            <a:ext cx="91413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ah</a:t>
            </a:r>
            <a:r>
              <a:rPr lang="de-DE" sz="20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DOL</a:t>
            </a:r>
            <a:endParaRPr lang="de-DE" sz="20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69029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787935" y="4485996"/>
            <a:ext cx="76335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ANG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 flipH="1">
            <a:off x="5190393" y="3340417"/>
            <a:ext cx="735694" cy="114557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0D6AD2E-35E2-4A72-9835-C2C82E18E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84679C-2537-3E16-A123-CE38CD3735E0}"/>
              </a:ext>
            </a:extLst>
          </p:cNvPr>
          <p:cNvSpPr txBox="1">
            <a:spLocks/>
          </p:cNvSpPr>
          <p:nvPr/>
        </p:nvSpPr>
        <p:spPr>
          <a:xfrm>
            <a:off x="468312" y="1484313"/>
            <a:ext cx="8675687" cy="720551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Gesundheitspersonal – Patient*innen – „fittere“ An- bzw. Zugehörige</a:t>
            </a:r>
          </a:p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</a:t>
            </a:r>
          </a:p>
          <a:p>
            <a:endParaRPr lang="de-D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957541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  <a:endCxn id="14" idx="0"/>
          </p:cNvCxnSpPr>
          <p:nvPr/>
        </p:nvCxnSpPr>
        <p:spPr>
          <a:xfrm>
            <a:off x="6613599" y="3411390"/>
            <a:ext cx="614432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>
            <a:off x="6732240" y="3206160"/>
            <a:ext cx="683920" cy="120749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15E41D4-4C3D-46F4-FFEB-E18299BE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E4648B-BE33-7907-7D82-53EF8ED4645E}"/>
              </a:ext>
            </a:extLst>
          </p:cNvPr>
          <p:cNvSpPr txBox="1">
            <a:spLocks/>
          </p:cNvSpPr>
          <p:nvPr/>
        </p:nvSpPr>
        <p:spPr>
          <a:xfrm>
            <a:off x="468313" y="1484313"/>
            <a:ext cx="7992120" cy="87653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EDF96FF-AF60-8733-0021-92341573531C}"/>
              </a:ext>
            </a:extLst>
          </p:cNvPr>
          <p:cNvSpPr txBox="1">
            <a:spLocks/>
          </p:cNvSpPr>
          <p:nvPr/>
        </p:nvSpPr>
        <p:spPr>
          <a:xfrm>
            <a:off x="468312" y="1484313"/>
            <a:ext cx="8675687" cy="83669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Gesundheitspersonal – Patient*innen – „fittere“ An- bzw. Zugehörige</a:t>
            </a:r>
          </a:p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7CEEF43-074A-CE5A-2F65-96AD7D1826CF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F4160E5-C07E-60D6-1105-91537A115D27}"/>
              </a:ext>
            </a:extLst>
          </p:cNvPr>
          <p:cNvSpPr txBox="1"/>
          <p:nvPr/>
        </p:nvSpPr>
        <p:spPr>
          <a:xfrm>
            <a:off x="755576" y="297579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Auch möglich -&gt;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B6AF1AB-E15C-7A9E-7021-30E44966BBE8}"/>
              </a:ext>
            </a:extLst>
          </p:cNvPr>
          <p:cNvSpPr txBox="1"/>
          <p:nvPr/>
        </p:nvSpPr>
        <p:spPr>
          <a:xfrm>
            <a:off x="4787935" y="4485996"/>
            <a:ext cx="76335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ANG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52318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864711" y="4515130"/>
            <a:ext cx="7248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BETR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 flipH="1">
            <a:off x="5190393" y="3340417"/>
            <a:ext cx="735694" cy="114557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15E41D4-4C3D-46F4-FFEB-E18299BE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E4648B-BE33-7907-7D82-53EF8ED4645E}"/>
              </a:ext>
            </a:extLst>
          </p:cNvPr>
          <p:cNvSpPr txBox="1">
            <a:spLocks/>
          </p:cNvSpPr>
          <p:nvPr/>
        </p:nvSpPr>
        <p:spPr>
          <a:xfrm>
            <a:off x="468313" y="1484313"/>
            <a:ext cx="7992120" cy="87653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EDF96FF-AF60-8733-0021-92341573531C}"/>
              </a:ext>
            </a:extLst>
          </p:cNvPr>
          <p:cNvSpPr txBox="1">
            <a:spLocks/>
          </p:cNvSpPr>
          <p:nvPr/>
        </p:nvSpPr>
        <p:spPr>
          <a:xfrm>
            <a:off x="468312" y="1484313"/>
            <a:ext cx="8675687" cy="83669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Gesundheitspersonal – Patient*innen – Rechtliche Betreuer*innen</a:t>
            </a:r>
          </a:p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7CEEF43-074A-CE5A-2F65-96AD7D1826CF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6960288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  <a:endCxn id="14" idx="0"/>
          </p:cNvCxnSpPr>
          <p:nvPr/>
        </p:nvCxnSpPr>
        <p:spPr>
          <a:xfrm>
            <a:off x="6613599" y="3411390"/>
            <a:ext cx="614432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859340" y="4543322"/>
            <a:ext cx="7248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BETR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>
            <a:off x="6732240" y="3206160"/>
            <a:ext cx="683920" cy="120749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15E41D4-4C3D-46F4-FFEB-E18299BE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E4648B-BE33-7907-7D82-53EF8ED4645E}"/>
              </a:ext>
            </a:extLst>
          </p:cNvPr>
          <p:cNvSpPr txBox="1">
            <a:spLocks/>
          </p:cNvSpPr>
          <p:nvPr/>
        </p:nvSpPr>
        <p:spPr>
          <a:xfrm>
            <a:off x="468313" y="1484313"/>
            <a:ext cx="7992120" cy="87653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EDF96FF-AF60-8733-0021-92341573531C}"/>
              </a:ext>
            </a:extLst>
          </p:cNvPr>
          <p:cNvSpPr txBox="1">
            <a:spLocks/>
          </p:cNvSpPr>
          <p:nvPr/>
        </p:nvSpPr>
        <p:spPr>
          <a:xfrm>
            <a:off x="468312" y="1484313"/>
            <a:ext cx="8675687" cy="83669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Gesundheitspersonal – Patient*innen – Rechtliche Betreuer*innen</a:t>
            </a:r>
          </a:p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7CEEF43-074A-CE5A-2F65-96AD7D1826CF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F4160E5-C07E-60D6-1105-91537A115D27}"/>
              </a:ext>
            </a:extLst>
          </p:cNvPr>
          <p:cNvSpPr txBox="1"/>
          <p:nvPr/>
        </p:nvSpPr>
        <p:spPr>
          <a:xfrm>
            <a:off x="755576" y="297579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Auch möglich -&gt;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077033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C8990FE-C80A-3E21-F586-F2D73922BF29}"/>
              </a:ext>
            </a:extLst>
          </p:cNvPr>
          <p:cNvSpPr txBox="1">
            <a:spLocks/>
          </p:cNvSpPr>
          <p:nvPr/>
        </p:nvSpPr>
        <p:spPr>
          <a:xfrm>
            <a:off x="468312" y="1484315"/>
            <a:ext cx="8675687" cy="64854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Triade 1 + 2 + 3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Gesundheitspersonal -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Patient*innen</a:t>
            </a:r>
            <a:r>
              <a:rPr lang="de-DE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die ihre Angelegenheiten nicht (mehr) selbst erledigen und sich im Deutschen nicht ausreichend verständigen können 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Angehörige, </a:t>
            </a:r>
            <a:r>
              <a:rPr lang="de-DE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für sie </a:t>
            </a:r>
            <a:r>
              <a:rPr lang="de-DE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dolmetschen und</a:t>
            </a:r>
          </a:p>
          <a:p>
            <a:r>
              <a:rPr lang="de-DE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Rechtliche Betreuung/Vorsorgevollmacht haben</a:t>
            </a:r>
            <a:endParaRPr lang="de-DE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e-DE" dirty="0">
              <a:solidFill>
                <a:srgbClr val="000000"/>
              </a:solidFill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4345587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338554" cy="2308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900" dirty="0" err="1">
                <a:solidFill>
                  <a:srgbClr val="FF9966"/>
                </a:solidFill>
                <a:latin typeface="Calibri" panose="020F0502020204030204" pitchFamily="34" charset="0"/>
              </a:rPr>
              <a:t>pat</a:t>
            </a:r>
            <a:endParaRPr lang="de-DE" sz="900" dirty="0">
              <a:solidFill>
                <a:srgbClr val="FF9966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255217" y="5026188"/>
            <a:ext cx="7248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BETR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 flipH="1">
            <a:off x="5155106" y="3304010"/>
            <a:ext cx="735694" cy="1145579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361649A-6D91-28DC-F7B3-B01871314DBE}"/>
              </a:ext>
            </a:extLst>
          </p:cNvPr>
          <p:cNvSpPr txBox="1"/>
          <p:nvPr/>
        </p:nvSpPr>
        <p:spPr>
          <a:xfrm>
            <a:off x="4499947" y="4806000"/>
            <a:ext cx="89319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ah</a:t>
            </a:r>
            <a:r>
              <a:rPr lang="de-DE" sz="20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DOL</a:t>
            </a:r>
            <a:endParaRPr lang="de-DE" sz="20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BC7DC12-7C45-F5CD-EF02-E9B526EA2BB1}"/>
              </a:ext>
            </a:extLst>
          </p:cNvPr>
          <p:cNvSpPr txBox="1"/>
          <p:nvPr/>
        </p:nvSpPr>
        <p:spPr>
          <a:xfrm>
            <a:off x="4704059" y="4515984"/>
            <a:ext cx="85236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ANG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379158A-ED8C-FEB4-28D8-69DD14615BDD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C8990FE-C80A-3E21-F586-F2D73922BF29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Triade 1 + 2 + 3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Gesundheitspersonal -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Patient*innen</a:t>
            </a:r>
            <a:r>
              <a:rPr lang="de-DE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die ihre Angelegenheiten nicht (mehr) selbst erledigen und sich im Deutschen nicht ausreichend verständigen können 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Angehörige, die für sie dolmetschen und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Rechtliche Betreuung/Vorsorgevollmacht haben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dirty="0"/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Ausschlussrisiko!!!</a:t>
            </a:r>
          </a:p>
          <a:p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 droht zu „verschwinden“.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Unterstütztes Entscheiden verliert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Grundpfeiler.</a:t>
            </a: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1058425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982066" y="4497155"/>
            <a:ext cx="338554" cy="2308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900" dirty="0" err="1">
                <a:solidFill>
                  <a:srgbClr val="FF9966"/>
                </a:solidFill>
                <a:latin typeface="Calibri" panose="020F0502020204030204" pitchFamily="34" charset="0"/>
              </a:rPr>
              <a:t>pat</a:t>
            </a:r>
            <a:endParaRPr lang="de-DE" sz="900" dirty="0">
              <a:solidFill>
                <a:srgbClr val="FF9966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255217" y="5026188"/>
            <a:ext cx="7248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BETR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6A1ADEE-E206-AE88-BC10-3D9DB1869215}"/>
              </a:ext>
            </a:extLst>
          </p:cNvPr>
          <p:cNvCxnSpPr>
            <a:cxnSpLocks/>
          </p:cNvCxnSpPr>
          <p:nvPr/>
        </p:nvCxnSpPr>
        <p:spPr>
          <a:xfrm flipH="1">
            <a:off x="5155106" y="3304010"/>
            <a:ext cx="735694" cy="1145579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361649A-6D91-28DC-F7B3-B01871314DBE}"/>
              </a:ext>
            </a:extLst>
          </p:cNvPr>
          <p:cNvSpPr txBox="1"/>
          <p:nvPr/>
        </p:nvSpPr>
        <p:spPr>
          <a:xfrm>
            <a:off x="4499947" y="4806000"/>
            <a:ext cx="89319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ah</a:t>
            </a:r>
            <a:r>
              <a:rPr lang="de-DE" sz="20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DOL</a:t>
            </a:r>
            <a:endParaRPr lang="de-DE" sz="20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BC7DC12-7C45-F5CD-EF02-E9B526EA2BB1}"/>
              </a:ext>
            </a:extLst>
          </p:cNvPr>
          <p:cNvSpPr txBox="1"/>
          <p:nvPr/>
        </p:nvSpPr>
        <p:spPr>
          <a:xfrm>
            <a:off x="4704059" y="4515984"/>
            <a:ext cx="85236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ANG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379158A-ED8C-FEB4-28D8-69DD14615BDD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C8990FE-C80A-3E21-F586-F2D73922BF29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Triade 1 + 2 + 3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Gesundheitspersonal -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Patient*innen</a:t>
            </a:r>
            <a:r>
              <a:rPr lang="de-DE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die ihre Angelegenheiten nicht (mehr) selbst erledigen und sich im Deutschen nicht ausreichend verständigen können 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Angehörige, die für sie dolmetschen und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Rechtliche Betreuung/Vorsorgevollmacht haben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Ausschlussrisiko!!!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 droht zu „verschwinden“.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Unterstütztes Entscheiden verliert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 Grundpfeiler.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BELASTUNG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für An-/Zugehörige</a:t>
            </a: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0109852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847748" y="4507125"/>
            <a:ext cx="7248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BETR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379158A-ED8C-FEB4-28D8-69DD14615BDD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C8990FE-C80A-3E21-F586-F2D73922BF29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Triade 1 + 2 + 3 </a:t>
            </a:r>
          </a:p>
          <a:p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lösen?!</a:t>
            </a:r>
          </a:p>
          <a:p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Entzerren der Rollenhäufung -&gt;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D868299-BA71-DF28-490A-507152DF3576}"/>
              </a:ext>
            </a:extLst>
          </p:cNvPr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0D13235-1375-106D-D287-2CDED720EF61}"/>
              </a:ext>
            </a:extLst>
          </p:cNvPr>
          <p:cNvCxnSpPr>
            <a:cxnSpLocks/>
          </p:cNvCxnSpPr>
          <p:nvPr/>
        </p:nvCxnSpPr>
        <p:spPr>
          <a:xfrm flipH="1">
            <a:off x="5190393" y="3340417"/>
            <a:ext cx="735694" cy="114557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BB295ACA-8B20-581F-3817-980EEABE21D4}"/>
              </a:ext>
            </a:extLst>
          </p:cNvPr>
          <p:cNvCxnSpPr>
            <a:cxnSpLocks/>
          </p:cNvCxnSpPr>
          <p:nvPr/>
        </p:nvCxnSpPr>
        <p:spPr>
          <a:xfrm>
            <a:off x="5620658" y="4767091"/>
            <a:ext cx="1327607" cy="706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5695B6FC-EF14-589E-AA68-29D7FCB02C80}"/>
              </a:ext>
            </a:extLst>
          </p:cNvPr>
          <p:cNvSpPr txBox="1"/>
          <p:nvPr/>
        </p:nvSpPr>
        <p:spPr>
          <a:xfrm>
            <a:off x="4568146" y="4679627"/>
            <a:ext cx="91413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ah</a:t>
            </a:r>
            <a:r>
              <a:rPr lang="de-DE" sz="20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DOL</a:t>
            </a:r>
            <a:endParaRPr lang="de-DE" sz="20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2433616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leichschenkliges Dreieck 11"/>
          <p:cNvSpPr/>
          <p:nvPr/>
        </p:nvSpPr>
        <p:spPr>
          <a:xfrm>
            <a:off x="5617281" y="3461393"/>
            <a:ext cx="1193292" cy="1028700"/>
          </a:xfrm>
          <a:prstGeom prst="triangle">
            <a:avLst>
              <a:gd name="adj" fmla="val 49361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  <a:latin typeface="Times New Roman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863991" y="4522090"/>
            <a:ext cx="7248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BETR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361649A-6D91-28DC-F7B3-B01871314DBE}"/>
              </a:ext>
            </a:extLst>
          </p:cNvPr>
          <p:cNvSpPr txBox="1"/>
          <p:nvPr/>
        </p:nvSpPr>
        <p:spPr>
          <a:xfrm>
            <a:off x="5803526" y="4026379"/>
            <a:ext cx="89319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dirty="0" err="1">
                <a:solidFill>
                  <a:srgbClr val="00B050"/>
                </a:solidFill>
                <a:latin typeface="Calibri" panose="020F0502020204030204" pitchFamily="34" charset="0"/>
              </a:rPr>
              <a:t>ah</a:t>
            </a:r>
            <a:r>
              <a:rPr lang="de-DE" sz="20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DOL</a:t>
            </a:r>
            <a:endParaRPr lang="de-DE" sz="20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BC7DC12-7C45-F5CD-EF02-E9B526EA2BB1}"/>
              </a:ext>
            </a:extLst>
          </p:cNvPr>
          <p:cNvSpPr txBox="1"/>
          <p:nvPr/>
        </p:nvSpPr>
        <p:spPr>
          <a:xfrm>
            <a:off x="5858279" y="3849852"/>
            <a:ext cx="85236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ANG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379158A-ED8C-FEB4-28D8-69DD14615BDD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C8990FE-C80A-3E21-F586-F2D73922BF29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Triade 1 + 2 + 3 </a:t>
            </a:r>
          </a:p>
          <a:p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lösen?!</a:t>
            </a:r>
          </a:p>
          <a:p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Entzerren der Rollenhäufung -&gt;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D868299-BA71-DF28-490A-507152DF3576}"/>
              </a:ext>
            </a:extLst>
          </p:cNvPr>
          <p:cNvSpPr txBox="1"/>
          <p:nvPr/>
        </p:nvSpPr>
        <p:spPr>
          <a:xfrm>
            <a:off x="6982066" y="4497155"/>
            <a:ext cx="491930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0D13235-1375-106D-D287-2CDED720EF61}"/>
              </a:ext>
            </a:extLst>
          </p:cNvPr>
          <p:cNvCxnSpPr>
            <a:cxnSpLocks/>
          </p:cNvCxnSpPr>
          <p:nvPr/>
        </p:nvCxnSpPr>
        <p:spPr>
          <a:xfrm flipH="1">
            <a:off x="5190393" y="3340417"/>
            <a:ext cx="735694" cy="114557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BB295ACA-8B20-581F-3817-980EEABE21D4}"/>
              </a:ext>
            </a:extLst>
          </p:cNvPr>
          <p:cNvCxnSpPr>
            <a:cxnSpLocks/>
          </p:cNvCxnSpPr>
          <p:nvPr/>
        </p:nvCxnSpPr>
        <p:spPr>
          <a:xfrm>
            <a:off x="5620658" y="4767091"/>
            <a:ext cx="1327607" cy="706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34538505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F0068B34-B088-1F87-6F30-59ACA0E527A8}"/>
              </a:ext>
            </a:extLst>
          </p:cNvPr>
          <p:cNvSpPr/>
          <p:nvPr/>
        </p:nvSpPr>
        <p:spPr>
          <a:xfrm>
            <a:off x="5756945" y="3695340"/>
            <a:ext cx="986356" cy="905938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16" name="Gerade Verbindung mit Pfeil 15"/>
          <p:cNvCxnSpPr>
            <a:cxnSpLocks/>
          </p:cNvCxnSpPr>
          <p:nvPr/>
        </p:nvCxnSpPr>
        <p:spPr>
          <a:xfrm flipH="1">
            <a:off x="5303387" y="3411390"/>
            <a:ext cx="677840" cy="10857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871643" y="4495495"/>
            <a:ext cx="72487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BETR</a:t>
            </a: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6408204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436096" y="3411390"/>
            <a:ext cx="648072" cy="1074606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>
            <a:off x="5606427" y="4628592"/>
            <a:ext cx="1341838" cy="7062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361649A-6D91-28DC-F7B3-B01871314DBE}"/>
              </a:ext>
            </a:extLst>
          </p:cNvPr>
          <p:cNvSpPr txBox="1"/>
          <p:nvPr/>
        </p:nvSpPr>
        <p:spPr>
          <a:xfrm>
            <a:off x="5945134" y="3937893"/>
            <a:ext cx="62869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B050"/>
                </a:solidFill>
                <a:latin typeface="Calibri" panose="020F0502020204030204" pitchFamily="34" charset="0"/>
              </a:rPr>
              <a:t>DOL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Triadische Konstellationen</a:t>
            </a:r>
            <a:br>
              <a:rPr lang="de-DE" sz="2400" dirty="0"/>
            </a:br>
            <a:r>
              <a:rPr lang="de-DE" sz="2400" dirty="0"/>
              <a:t>Herausforderung für unterstütztes Entscheiden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379158A-ED8C-FEB4-28D8-69DD14615BDD}"/>
              </a:ext>
            </a:extLst>
          </p:cNvPr>
          <p:cNvSpPr txBox="1"/>
          <p:nvPr/>
        </p:nvSpPr>
        <p:spPr>
          <a:xfrm>
            <a:off x="5960698" y="2975794"/>
            <a:ext cx="735694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2"/>
                </a:solidFill>
                <a:latin typeface="Calibri" panose="020F0502020204030204" pitchFamily="34" charset="0"/>
              </a:rPr>
              <a:t>AÄ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C8990FE-C80A-3E21-F586-F2D73922BF29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Triade 1 + 2 + 3 </a:t>
            </a:r>
          </a:p>
          <a:p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lösen? </a:t>
            </a:r>
          </a:p>
          <a:p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Oder läuft die Triade in der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Gesundheitsversorgung rechtlich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betreuter Menschen mit 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Dolmetschbedarf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am besten rund -&gt;</a:t>
            </a: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D868299-BA71-DF28-490A-507152DF3576}"/>
              </a:ext>
            </a:extLst>
          </p:cNvPr>
          <p:cNvSpPr txBox="1"/>
          <p:nvPr/>
        </p:nvSpPr>
        <p:spPr>
          <a:xfrm>
            <a:off x="6982066" y="4497155"/>
            <a:ext cx="527709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  <a:latin typeface="Calibri" panose="020F0502020204030204" pitchFamily="34" charset="0"/>
              </a:rPr>
              <a:t>PAT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0D13235-1375-106D-D287-2CDED720EF61}"/>
              </a:ext>
            </a:extLst>
          </p:cNvPr>
          <p:cNvCxnSpPr>
            <a:cxnSpLocks/>
          </p:cNvCxnSpPr>
          <p:nvPr/>
        </p:nvCxnSpPr>
        <p:spPr>
          <a:xfrm flipH="1">
            <a:off x="5190393" y="3340417"/>
            <a:ext cx="735694" cy="114557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BB295ACA-8B20-581F-3817-980EEABE21D4}"/>
              </a:ext>
            </a:extLst>
          </p:cNvPr>
          <p:cNvCxnSpPr>
            <a:cxnSpLocks/>
          </p:cNvCxnSpPr>
          <p:nvPr/>
        </p:nvCxnSpPr>
        <p:spPr>
          <a:xfrm>
            <a:off x="6563566" y="3425907"/>
            <a:ext cx="612068" cy="102715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7A7DB78-E783-C89A-D1B1-5AE3B6824057}"/>
              </a:ext>
            </a:extLst>
          </p:cNvPr>
          <p:cNvCxnSpPr>
            <a:cxnSpLocks/>
          </p:cNvCxnSpPr>
          <p:nvPr/>
        </p:nvCxnSpPr>
        <p:spPr>
          <a:xfrm flipV="1">
            <a:off x="5630322" y="4778250"/>
            <a:ext cx="1239278" cy="1115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13346703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Ausblick</a:t>
            </a:r>
            <a:br>
              <a:rPr lang="de-DE" dirty="0"/>
            </a:b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2C4510E7-5736-556E-7B7A-A3807BC06404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endParaRPr lang="de-DE" sz="2000" b="1" dirty="0">
              <a:solidFill>
                <a:srgbClr val="00B0F0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9F80CFEA-E4F3-6EA9-FFAF-586AE623442B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Mikroebene</a:t>
            </a:r>
            <a:r>
              <a:rPr lang="de-D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(was kann direkt im Gespräch </a:t>
            </a:r>
            <a:r>
              <a:rPr lang="de-DE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umgesetzt werden</a:t>
            </a:r>
            <a:r>
              <a:rPr lang="de-D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Mesoebene</a:t>
            </a:r>
            <a:r>
              <a:rPr lang="de-D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(was kann als Unterstützung für manche Gespräche und Sprachen gut organisiert werden?)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Makroebene</a:t>
            </a:r>
            <a:r>
              <a:rPr lang="de-D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(was muss weiterhin erstritten werden?)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0918088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325E47DF-AE92-0B94-2589-1C90411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081088"/>
          </a:xfrm>
        </p:spPr>
        <p:txBody>
          <a:bodyPr/>
          <a:lstStyle/>
          <a:p>
            <a:r>
              <a:rPr lang="de-DE" sz="2400" dirty="0"/>
              <a:t>Zeit für Austausch</a:t>
            </a:r>
            <a:br>
              <a:rPr lang="de-DE" dirty="0"/>
            </a:b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2C4510E7-5736-556E-7B7A-A3807BC06404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endParaRPr lang="de-DE" sz="2000" b="1" dirty="0">
              <a:solidFill>
                <a:srgbClr val="00B0F0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  <a:defRPr/>
            </a:pPr>
            <a:endParaRPr lang="de-DE" altLang="de-DE" sz="1600" dirty="0"/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9F80CFEA-E4F3-6EA9-FFAF-586AE623442B}"/>
              </a:ext>
            </a:extLst>
          </p:cNvPr>
          <p:cNvSpPr txBox="1">
            <a:spLocks/>
          </p:cNvSpPr>
          <p:nvPr/>
        </p:nvSpPr>
        <p:spPr>
          <a:xfrm>
            <a:off x="468312" y="1484314"/>
            <a:ext cx="8675687" cy="43209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ts val="600"/>
              </a:spcAft>
              <a:buFont typeface="Arial" charset="0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269875" indent="-269875" algn="l" rtl="0" eaLnBrk="1" fontAlgn="base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539750" algn="l" rtl="0" eaLnBrk="1" fontAlgn="base" hangingPunct="1">
              <a:spcBef>
                <a:spcPts val="450"/>
              </a:spcBef>
              <a:spcAft>
                <a:spcPct val="0"/>
              </a:spcAft>
              <a:buFont typeface="Arial" charset="0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719138" indent="-179388" algn="l" rtl="0" eaLnBrk="1" fontAlgn="base" hangingPunct="1">
              <a:spcBef>
                <a:spcPts val="45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 Rounded MT Bold" pitchFamily="34" charset="0"/>
              <a:buChar char="›"/>
              <a:defRPr lang="de-DE" sz="14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lang="de-DE" kern="1200" dirty="0">
                <a:solidFill>
                  <a:srgbClr val="009BDC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lang="de-DE" sz="1800" i="1" kern="1200" dirty="0" smtClean="0">
                <a:solidFill>
                  <a:srgbClr val="B1B2C5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72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de-DE" sz="1400" kern="1200" baseline="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450"/>
              </a:spcBef>
              <a:buClr>
                <a:schemeClr val="tx2"/>
              </a:buClr>
              <a:buSzPct val="120000"/>
              <a:buFont typeface="Arial Rounded MT Bold" panose="020F0704030504030204" pitchFamily="34" charset="0"/>
              <a:buChar char="›"/>
              <a:defRPr lang="de-DE" sz="1200" kern="1200" dirty="0" smtClean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8pPr>
            <a:lvl9pPr marL="900000" indent="0" algn="l" defTabSz="914400" rtl="0" eaLnBrk="1" latinLnBrk="0" hangingPunct="1">
              <a:spcBef>
                <a:spcPts val="450"/>
              </a:spcBef>
              <a:buFont typeface="Arial" panose="020B0604020202020204" pitchFamily="34" charset="0"/>
              <a:buNone/>
              <a:defRPr lang="en-US" sz="1200" kern="120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1432690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0"/>
          <p:cNvSpPr txBox="1">
            <a:spLocks noChangeArrowheads="1"/>
          </p:cNvSpPr>
          <p:nvPr/>
        </p:nvSpPr>
        <p:spPr bwMode="auto">
          <a:xfrm>
            <a:off x="323528" y="237114"/>
            <a:ext cx="8675687" cy="38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Literatur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21848" y="618885"/>
            <a:ext cx="916584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Aikins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Muna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AnNisa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Bremberger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Teresa;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Aikins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Joshua Kwesi;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Gyamerah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Daniel;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Yıldırım-Caliman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Deniz (2021):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Afrozensus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2020: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Perspektiven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Anti-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Schwarze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Rassismuserfahrungen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und Engagement Schwarzer,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afrikanischer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und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afrodiasporischer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Menschen in Deutschland, Berlin, S. 140 f.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www.afrozensus.de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Akbulut N,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Razum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O (2023) Othering am Beispiel von Migration: Wie aus sozialen Kategorien die Anderen entstehen. Bundesgesundheitsblatt - Gesundheitsforschung - Gesundheitsschutz 66 (10): 1109–1116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Aranguri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et al. (2006). Patterns of Communication through Interpreters. J GEN INTERN MED 2006; 21:623–629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Brosey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Dagmar (2023) (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Hg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.): Unterstützte Entscheidungsfindung in der Betreuungspraxis. Köln: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Reguvis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Fachmedien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Burbidge, Mary 1999. How to communicate with your patient. In: Management Guidelines: People with Developmental and Intellectual Disabilities. Melbourne: Therapeutic Guidelines Limited, S. 3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Butow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et al. 2012. A bridge between cultures: interpreters’ perspectives of consultations with migrant oncology patients, Support Care Cancer (2012) 20:235–244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Butow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P., Bell, M., Goldstein, D., Sze, M. et al.  (2011). Interpretation in Consultations with Immigrant Patients with Cancer: How accurate is it? Journal of Clinical Oncology 29(20), 2801-2807.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Butow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et al. (2011a). Grappling with cultural differences; Communication between oncologists and immigrant cancer patients with and without interpreters, PEC 84(3), 398-405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Cahill, Patricia/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Papageorgiou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Alexia (2007): Triadic communication in the primary care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paediatric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consultation: a review of the literature. In: The British Journal of General Practice 57.544. S. 904-911.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Carel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H (2012). Hearing the voice of the patient. </a:t>
            </a:r>
            <a:r>
              <a:rPr lang="en-US" sz="1400" dirty="0">
                <a:solidFill>
                  <a:srgbClr val="0070C0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https://de.slideshare.net/slideshow/havi-carel/15282233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Carel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/Kidd (2014). Epistemic Injustice in Health care: a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philosophial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analysis. In: Medicine, health care and philosophy, 2014 (17), S. 529-54.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Cox, Rosenberg,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Thommeret-Carrière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Huyghens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Humblé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Leanzaf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(2019). Using patient companions as interpreters in the Emergency Department: An interdisciplinary quantitative and qualitative assessment.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hlinkClick r:id="rId5"/>
              </a:rPr>
              <a:t>https://doi.org/10.1016/j.pec.2019.03.004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David M,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Teschemacher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LM,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Borde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T (2021). Wie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kann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die “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Sprachbarriere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”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überwunden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werden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?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Aspekte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der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medizin-ischen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Versorgung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von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Patient:innen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mit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Migrationshintergrund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. Monitor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Versorgungsforschung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(MFV) 06/2021, 53-58.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DasGupta, S. (2008). Narrative humility. The Lancet, 371(9617), 980–981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Durgun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Tahsim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(2025). Mama, bitte lern Deutsch.</a:t>
            </a: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0385034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0"/>
          <p:cNvSpPr txBox="1">
            <a:spLocks noChangeArrowheads="1"/>
          </p:cNvSpPr>
          <p:nvPr/>
        </p:nvSpPr>
        <p:spPr bwMode="auto">
          <a:xfrm>
            <a:off x="323528" y="237114"/>
            <a:ext cx="8675687" cy="38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Literatur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0" y="643806"/>
            <a:ext cx="91658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Evrin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Feyza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/ Bernd Meyer (2023): Sprachmittlung in öffentlichen Einrichtungen. Handreichungen für die Praxis.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Evrin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Feyza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/ Bernd Meyer (2026) Wissenschaftliche Projektbegleitung der Pilotierung von Audio- und Videodolmetsch-Diensten (AVD) im Land Berlin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Faissner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M.; Juckel, G.; Gather, J. (2022):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Testimoniale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Ungerechtigkeit gegenüber Menschen mit psychischer Erkrankung in der Gesundheitsversorgung. Eine konzeptionelle und ethische Analyse. Ethik in der Medizin, 34, 145 – 160. </a:t>
            </a:r>
            <a:r>
              <a:rPr lang="de-DE" sz="1400" dirty="0">
                <a:solidFill>
                  <a:srgbClr val="0070C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https://doi.org/10.1007/s00481-021-00666-7</a:t>
            </a:r>
            <a:endParaRPr lang="de-DE" sz="14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Hitzler, Sarah (2013):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Recipient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Design in institutioneller Mehrparteieninteraktion. In: Gesprächsforschung 14, S. 110-132.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Kaiser, Kathrin und Gödeke, Ulrike. Podcast: Alles über rechtliche Betreuung und Vorsorge.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https://open.spotify.com/show/4tmFQCDWHMoYKKOwBoBmER</a:t>
            </a: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Kliche, Ortrun (2020). Triadische Gespräche in der rechtlichen Betreuung am Beispiel der Gesundheitsversorgung: Herausforderungen für eine unterstützte Entscheidungsfindung. In: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BtPrax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(2020) 1:9-13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Kliche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Ortrun (2022). Unterstütztes Entscheiden rechtlich betreuter Menschen in der Gesundheitsversorgung: das triadische Setting als Herausforderung. In: Mehr Selbstbestimmung durch die Reform des Betreuungsrechts?, Archiv für Wissenschaft und Praxis der Sozialen Arbeit 3/2022, 66-73.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Kliche, Ortrun /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Güzelsoy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Leyla (2025). Ethik ohne Worte? Wie Sprachbarrieren und Vorannahmen die Selbstbestimmung von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Patient:innen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untergraben. In: Ethik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Med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37, 75–77. 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hlinkClick r:id="rId5"/>
              </a:rPr>
              <a:t>https://doi.org/10.1007/s00481-025-00849-6</a:t>
            </a:r>
            <a:endParaRPr lang="de-DE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Kliche, O/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Agbih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S / Altanis-Protze, U/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Eulerich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S/ Klingler, C/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Neitzke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G/ Peters, T/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Coors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M (2018). Ethische Aspekte des Dolmetschens im mehrsprachig-interkulturellen Arzt-Patienten-Verhältnis. In: Ethik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Med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30:205–220. 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hlinkClick r:id="rId6"/>
              </a:rPr>
              <a:t>https://doi.org/10.1007/s00481-018-0488-6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Kidd &amp;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Carel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2017. Epistemic Injustice and Illness. In: Journal of Applied Philosophy, 2017 (34)2, S. 172-190</a:t>
            </a:r>
            <a:endParaRPr lang="de-DE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Langer, T., Unseld, A.,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Tošić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R. &amp; Meyer, B. (2024). Die Stille Hürde überwinden – Effektiv und kompetent mit Dolmetschenden zusammenarbeiten. In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Monatsschr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Kinderheilkd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172, 154-160. 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hlinkClick r:id="rId7"/>
              </a:rPr>
              <a:t>https://doi.org/10.1007/s00112-023-01920-6</a:t>
            </a:r>
            <a:endParaRPr lang="de-DE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Langer, T. et al. 2016. Wie sind Kinder- und Jugendkliniken in Nordrhein-Westfalen auf die Überwindung von Sprachbarrieren vorbereitet? – Eine Pilotstudie zur Strukturqualität in der stationären Gesundheitsversorgung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Matta et al. (2018): Qualität in der rechtlichen Betreuung, Abschlussbericht, Hrsg. BMJV, Berlin.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332995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0" y="618885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Mecheril, P. (2008). "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Kompetenzlosigkeitskompetenz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". Pädagogisches Handeln unter Einwanderungsbedingungen. In G. Auernheimer (Hrsg.) Interkulturelle Kompetenz und pädagogische Professionalität, S.15-34. Opladen: Leske + Budrich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Menz, Florian (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Hg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.) (2013): Migration und medizinische Kommunikation. Linguistische Verfahren der Patientenbeteiligung und Verständnissicherung in ärztlichen Gesprächen mit MigrantInnen. Göttingen: V&amp;R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unipress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Meyer Bernd (2021) Entwicklungslinien der deutschen Forschung zum Dolmetschen im soziokulturellen Kontext. In: M.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Kadriç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&amp; S.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Pöllabauer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(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Hg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.): Entwicklungslinien des Dolmetschens im soziokulturellen Kontext. Translationskultur(en) im DACH-Raum. Narr Francke Attempto (Reihe Translationswissenschaft), 111-124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Oommen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-Halbach A, Rolfes V,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Vossberg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D, Von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Schreitter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J, Merten P, Karger A, Kuss O,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Galushko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M, Dinkelbach L, Kliche O,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Fangerau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H,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Borkhardt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A,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Oommen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PT (2026). "Talking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migrant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children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and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adolescents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with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cancer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: Development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of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a multimodal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skills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-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training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for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paediatric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oncologists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".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Eur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J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Pediatr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185, 166. 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https://link.springer.com/article/10.1007/s00431-026-06787-9</a:t>
            </a:r>
            <a:endParaRPr lang="de-DE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Pick, Ina 2019. Kommunikation in der rechtlichen Betreuung. Ansatzpunkte für Selbstbestimmung beim unterstützten Entscheiden in der rechtlichen Betreuung, Teil 1 bis 3. In: </a:t>
            </a:r>
            <a:r>
              <a:rPr lang="de-D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BtPrax</a:t>
            </a: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, Zeitschrift für soziale Arbeit, gutachterliche Tätigkeit und Rechtsanwendung in der Betreuung, Ausgaben 4-6, 2019.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Sacks H,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Schegloff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EA, Jefferson G (1974). A Simplest Systematics for the Organization of Turn-Taking for Conversation. Language 50 (4,1), p. 696-735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Sator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Marlene (2013):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Familiendolmetschung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vs. professionelle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Dolmetschung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I: Eine Fallstudie. In: Menz (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.), S. 33-146.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Sator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Marlene/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Gülich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Elisabeth (2013):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Familiendolmetschung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vs. professionelle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Dolmetschung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II: Eine Systematisierung von Formen der Patientenbeteiligung. In: Menz (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.), S. 199-416.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Todd, T. 2021: ) “Epistemic injustice” in the administration of mental health legislation, Psychosis, 13:1, 85-88, </a:t>
            </a:r>
            <a:r>
              <a:rPr lang="en-US" sz="1400" dirty="0">
                <a:solidFill>
                  <a:srgbClr val="0070C0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https://www.tandfonline.com/doi/full/10.1080/17522439.2020.1853204</a:t>
            </a:r>
            <a:r>
              <a:rPr lang="en-US" sz="1400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Ward, R.L./Nichols, A.D./Freedman, R.I. (2010): Uncovering Health Care Inequalities among Adults with Intellectual and Developmental Disabilities. Health &amp; Social Work, 35(4), 280-290.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Winterscheid, Jenny 2018.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Triadisch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-Pädiatrische Kommunikation in der Kinderarztpraxis. Mannheim: IDS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000000"/>
                </a:solidFill>
                <a:latin typeface="Calibri" panose="020F0502020204030204" pitchFamily="34" charset="0"/>
              </a:rPr>
              <a:t> Zentrale Ethikkommission bei der Bundesärztekammer 2016. „Entscheidungsfähigkeit und  Entscheidungsassistenz in der Medizin“ in: Deutsches Ärzteblatt, 15. April 2016, S. A1 ff</a:t>
            </a:r>
            <a:endParaRPr lang="de-DE" sz="14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ext Box 10">
            <a:extLst>
              <a:ext uri="{FF2B5EF4-FFF2-40B4-BE49-F238E27FC236}">
                <a16:creationId xmlns:a16="http://schemas.microsoft.com/office/drawing/2014/main" id="{C5D98EB2-0769-5D2A-3237-246F7527F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237114"/>
            <a:ext cx="8675687" cy="38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Literatur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903643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BUKK14011B_PPT_Blau_4zu3_2016_03_03">
  <a:themeElements>
    <a:clrScheme name="UKK - Colors">
      <a:dk1>
        <a:srgbClr val="000000"/>
      </a:dk1>
      <a:lt1>
        <a:srgbClr val="FFFFFF"/>
      </a:lt1>
      <a:dk2>
        <a:srgbClr val="009BDC"/>
      </a:dk2>
      <a:lt2>
        <a:srgbClr val="B1B2B3"/>
      </a:lt2>
      <a:accent1>
        <a:srgbClr val="009BDC"/>
      </a:accent1>
      <a:accent2>
        <a:srgbClr val="0F2D64"/>
      </a:accent2>
      <a:accent3>
        <a:srgbClr val="999999"/>
      </a:accent3>
      <a:accent4>
        <a:srgbClr val="E3E4E5"/>
      </a:accent4>
      <a:accent5>
        <a:srgbClr val="A2CCEE"/>
      </a:accent5>
      <a:accent6>
        <a:srgbClr val="FA9637"/>
      </a:accent6>
      <a:hlink>
        <a:srgbClr val="009BDC"/>
      </a:hlink>
      <a:folHlink>
        <a:srgbClr val="0F2D64"/>
      </a:folHlink>
    </a:clrScheme>
    <a:fontScheme name="UKK - Font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UKK_UzK</Template>
  <TotalTime>0</TotalTime>
  <Words>2840</Words>
  <Application>Microsoft Office PowerPoint</Application>
  <PresentationFormat>Bildschirmpräsentation (4:3)</PresentationFormat>
  <Paragraphs>349</Paragraphs>
  <Slides>37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5" baseType="lpstr">
      <vt:lpstr>Aptos</vt:lpstr>
      <vt:lpstr>Arial</vt:lpstr>
      <vt:lpstr>Arial Rounded MT Bold</vt:lpstr>
      <vt:lpstr>Calibri</vt:lpstr>
      <vt:lpstr>Calibri Light</vt:lpstr>
      <vt:lpstr>Times New Roman</vt:lpstr>
      <vt:lpstr>Wingdings</vt:lpstr>
      <vt:lpstr>BUKK14011B_PPT_Blau_4zu3_2016_03_03</vt:lpstr>
      <vt:lpstr>PowerPoint-Präsentation</vt:lpstr>
      <vt:lpstr>Inhalt</vt:lpstr>
      <vt:lpstr>Annäherung an das Thema</vt:lpstr>
      <vt:lpstr>Problemskizzierung</vt:lpstr>
      <vt:lpstr>Problemskizzierung</vt:lpstr>
      <vt:lpstr>Problemskizzierung</vt:lpstr>
      <vt:lpstr>Sprachressourcen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Sprachressourcen Zweisprachigkeit oder Mehrsprachigkeit sowie Sprach“barrieren“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Triadische Konstellationen Herausforderung für unterstütztes Entscheiden </vt:lpstr>
      <vt:lpstr>Ausblick </vt:lpstr>
      <vt:lpstr>Zeit für Austausch </vt:lpstr>
      <vt:lpstr>PowerPoint-Präsentation</vt:lpstr>
      <vt:lpstr>PowerPoint-Präsentation</vt:lpstr>
      <vt:lpstr>PowerPoint-Präsentation</vt:lpstr>
    </vt:vector>
  </TitlesOfParts>
  <Company>UNIKLINIK KÖLN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 mit maximal zwei Zeilen</dc:title>
  <dc:creator>Zoe Lüddecke</dc:creator>
  <dc:description>Präsentationsvorlage - Office 2010;
Version 005
2016-01-18</dc:description>
  <cp:lastModifiedBy>Ortrun Kliche</cp:lastModifiedBy>
  <cp:revision>513</cp:revision>
  <cp:lastPrinted>2025-12-11T17:07:56Z</cp:lastPrinted>
  <dcterms:created xsi:type="dcterms:W3CDTF">2024-03-13T15:12:13Z</dcterms:created>
  <dcterms:modified xsi:type="dcterms:W3CDTF">2026-10-01T05:34:03Z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rstellt von">
    <vt:lpwstr>wirDesign</vt:lpwstr>
  </property>
  <property fmtid="{D5CDD505-2E9C-101B-9397-08002B2CF9AE}" pid="3" name="Erstellt am">
    <vt:lpwstr>2015-08-12</vt:lpwstr>
  </property>
  <property fmtid="{D5CDD505-2E9C-101B-9397-08002B2CF9AE}" pid="4" name="Bearbeiter">
    <vt:lpwstr>cmorfeld | office implementation</vt:lpwstr>
  </property>
  <property fmtid="{D5CDD505-2E9C-101B-9397-08002B2CF9AE}" pid="5" name="Version">
    <vt:lpwstr>005</vt:lpwstr>
  </property>
  <property fmtid="{D5CDD505-2E9C-101B-9397-08002B2CF9AE}" pid="6" name="Version vom">
    <vt:lpwstr>2016-01-18</vt:lpwstr>
  </property>
</Properties>
</file>