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2"/>
  </p:notesMasterIdLst>
  <p:handoutMasterIdLst>
    <p:handoutMasterId r:id="rId33"/>
  </p:handoutMasterIdLst>
  <p:sldIdLst>
    <p:sldId id="288" r:id="rId5"/>
    <p:sldId id="266" r:id="rId6"/>
    <p:sldId id="325" r:id="rId7"/>
    <p:sldId id="289" r:id="rId8"/>
    <p:sldId id="290" r:id="rId9"/>
    <p:sldId id="304" r:id="rId10"/>
    <p:sldId id="305" r:id="rId11"/>
    <p:sldId id="273" r:id="rId12"/>
    <p:sldId id="306" r:id="rId13"/>
    <p:sldId id="310" r:id="rId14"/>
    <p:sldId id="311" r:id="rId15"/>
    <p:sldId id="316" r:id="rId16"/>
    <p:sldId id="319" r:id="rId17"/>
    <p:sldId id="320" r:id="rId18"/>
    <p:sldId id="321" r:id="rId19"/>
    <p:sldId id="322" r:id="rId20"/>
    <p:sldId id="307" r:id="rId21"/>
    <p:sldId id="261" r:id="rId22"/>
    <p:sldId id="312" r:id="rId23"/>
    <p:sldId id="262" r:id="rId24"/>
    <p:sldId id="275" r:id="rId25"/>
    <p:sldId id="373" r:id="rId26"/>
    <p:sldId id="375" r:id="rId27"/>
    <p:sldId id="323" r:id="rId28"/>
    <p:sldId id="326" r:id="rId29"/>
    <p:sldId id="272" r:id="rId30"/>
    <p:sldId id="265" r:id="rId3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8" autoAdjust="0"/>
    <p:restoredTop sz="94679"/>
  </p:normalViewPr>
  <p:slideViewPr>
    <p:cSldViewPr snapToGrid="0" showGuides="1">
      <p:cViewPr varScale="1">
        <p:scale>
          <a:sx n="103" d="100"/>
          <a:sy n="103" d="100"/>
        </p:scale>
        <p:origin x="114" y="432"/>
      </p:cViewPr>
      <p:guideLst>
        <p:guide orient="horz" pos="281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57" d="100"/>
          <a:sy n="157" d="100"/>
        </p:scale>
        <p:origin x="564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65E0C570-404F-1E32-166E-37BDA1DC2F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7577C4-4684-CAB4-3A55-71D46BBD2B0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7BC37-8BF7-854D-90A7-284AE30E7C7F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07D0DA-ADA6-C5F1-F426-8C36FF1AE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90EFD96-2E7E-5EAE-8E9B-90BE59D5592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A9F8B-7CE5-0041-8EFB-A20BBD4DC31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582750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5BE9BC-078B-694E-B472-A00EF3101E14}" type="datetimeFigureOut">
              <a:rPr lang="de-DE" smtClean="0"/>
              <a:t>30.09.2026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22D4FB-7220-5042-B09D-08F7B78B045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3419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EA0A3-BEA6-4C7F-B02F-632BAE88F8DC}" type="slidenum">
              <a:rPr lang="de-DE" altLang="de-DE" smtClean="0"/>
              <a:pPr/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885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22D4FB-7220-5042-B09D-08F7B78B045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13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AEA0A3-BEA6-4C7F-B02F-632BAE88F8DC}" type="slidenum">
              <a:rPr lang="de-DE" altLang="de-DE" smtClean="0"/>
              <a:pPr/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53101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BCB8C71-83E5-3ADA-9B48-FFD07F0D55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D45D6EF-455B-4A1A-A3A7-6532462065F3}" type="slidenum">
              <a:rPr lang="de-DE" altLang="de-DE" sz="1200"/>
              <a:pPr/>
              <a:t>22</a:t>
            </a:fld>
            <a:endParaRPr lang="de-DE" altLang="de-DE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530EEC6C-D149-53A8-7FE2-581270FDB9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973A8E1-E471-D8CB-40F4-7C29DCA982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de-DE" altLang="de-DE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53AC7843-9847-A885-2A1B-E8F9AFE2EE23}"/>
              </a:ext>
            </a:extLst>
          </p:cNvPr>
          <p:cNvSpPr/>
          <p:nvPr userDrawn="1"/>
        </p:nvSpPr>
        <p:spPr>
          <a:xfrm>
            <a:off x="0" y="2510911"/>
            <a:ext cx="8114097" cy="3128211"/>
          </a:xfrm>
          <a:prstGeom prst="rect">
            <a:avLst/>
          </a:prstGeom>
          <a:solidFill>
            <a:schemeClr val="accent1">
              <a:alpha val="8453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440607F-71AA-43D3-8C47-8D31AB7C11DE}"/>
              </a:ext>
            </a:extLst>
          </p:cNvPr>
          <p:cNvSpPr/>
          <p:nvPr userDrawn="1"/>
        </p:nvSpPr>
        <p:spPr>
          <a:xfrm>
            <a:off x="0" y="5629496"/>
            <a:ext cx="8114097" cy="1467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20B7D23-BEDD-A565-B94B-4E69E5D988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0066" y="2780142"/>
            <a:ext cx="6705767" cy="1148030"/>
          </a:xfrm>
        </p:spPr>
        <p:txBody>
          <a:bodyPr anchor="t">
            <a:noAutofit/>
          </a:bodyPr>
          <a:lstStyle>
            <a:lvl1pPr algn="l">
              <a:defRPr sz="4000" b="1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Headline der Präsentation kurz und knapp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3BE080B-2B86-9F2C-3529-CB23285152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9712" y="4265178"/>
            <a:ext cx="6676892" cy="1148030"/>
          </a:xfrm>
        </p:spPr>
        <p:txBody>
          <a:bodyPr anchor="t">
            <a:noAutofit/>
          </a:bodyPr>
          <a:lstStyle>
            <a:lvl1pPr marL="0" indent="0" algn="l">
              <a:lnSpc>
                <a:spcPts val="2700"/>
              </a:lnSpc>
              <a:spcBef>
                <a:spcPts val="0"/>
              </a:spcBef>
              <a:buNone/>
              <a:defRPr sz="2500" b="0" i="0" u="none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 err="1">
                <a:effectLst/>
                <a:latin typeface="Helvetica Neue LT Std" panose="020B0604020202020204" pitchFamily="34" charset="77"/>
              </a:rPr>
              <a:t>Subline</a:t>
            </a:r>
            <a:r>
              <a:rPr lang="de-DE" dirty="0">
                <a:effectLst/>
                <a:latin typeface="Helvetica Neue LT Std" panose="020B0604020202020204" pitchFamily="34" charset="77"/>
              </a:rPr>
              <a:t> der Präsentation etwas länger </a:t>
            </a:r>
          </a:p>
          <a:p>
            <a:r>
              <a:rPr lang="de-DE" dirty="0">
                <a:effectLst/>
                <a:latin typeface="Helvetica Neue LT Std" panose="020B0604020202020204" pitchFamily="34" charset="77"/>
              </a:rPr>
              <a:t>und mit der Möglichkeit einer dritten Zeile</a:t>
            </a:r>
          </a:p>
          <a:p>
            <a:r>
              <a:rPr lang="de-DE" dirty="0">
                <a:effectLst/>
                <a:latin typeface="Helvetica Neue LT Std" panose="020B0604020202020204" pitchFamily="34" charset="77"/>
              </a:rPr>
              <a:t>die hier beginnt.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9CFCAD4-1EC4-C5D6-784E-4A3BF3F8FF69}"/>
              </a:ext>
            </a:extLst>
          </p:cNvPr>
          <p:cNvSpPr txBox="1"/>
          <p:nvPr userDrawn="1"/>
        </p:nvSpPr>
        <p:spPr>
          <a:xfrm>
            <a:off x="13059295" y="6882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85F3E5E-8858-1A95-AE93-28CB3DD4F321}"/>
              </a:ext>
            </a:extLst>
          </p:cNvPr>
          <p:cNvSpPr txBox="1"/>
          <p:nvPr userDrawn="1"/>
        </p:nvSpPr>
        <p:spPr>
          <a:xfrm>
            <a:off x="13258800" y="56110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grpSp>
        <p:nvGrpSpPr>
          <p:cNvPr id="21" name="Gruppieren 20"/>
          <p:cNvGrpSpPr/>
          <p:nvPr userDrawn="1"/>
        </p:nvGrpSpPr>
        <p:grpSpPr>
          <a:xfrm>
            <a:off x="-3253998" y="-474536"/>
            <a:ext cx="5995931" cy="4387485"/>
            <a:chOff x="-3117814" y="-664143"/>
            <a:chExt cx="5995931" cy="4387485"/>
          </a:xfrm>
        </p:grpSpPr>
        <p:cxnSp>
          <p:nvCxnSpPr>
            <p:cNvPr id="9" name="Gerade Verbindung 8"/>
            <p:cNvCxnSpPr/>
            <p:nvPr userDrawn="1"/>
          </p:nvCxnSpPr>
          <p:spPr>
            <a:xfrm flipV="1">
              <a:off x="-1491449" y="8878"/>
              <a:ext cx="2725445" cy="1873188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 userDrawn="1"/>
          </p:nvCxnSpPr>
          <p:spPr>
            <a:xfrm flipV="1">
              <a:off x="-1615736" y="-247095"/>
              <a:ext cx="3555818" cy="2439879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 userDrawn="1"/>
          </p:nvCxnSpPr>
          <p:spPr>
            <a:xfrm flipV="1">
              <a:off x="-1358284" y="-664143"/>
              <a:ext cx="4236401" cy="291907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 userDrawn="1"/>
          </p:nvCxnSpPr>
          <p:spPr>
            <a:xfrm flipV="1">
              <a:off x="-3117814" y="795392"/>
              <a:ext cx="4236401" cy="292795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6E966-CF66-458E-964F-0A178C0C4BF0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008407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B2145F20-43A0-4AD9-D98C-11DE1C468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1152" y="-664143"/>
            <a:ext cx="4637025" cy="344556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83741389-2961-74AD-4CE0-34D690425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 err="1"/>
              <a:t>Quodicatur</a:t>
            </a:r>
            <a:r>
              <a:rPr lang="de-DE" dirty="0"/>
              <a:t> </a:t>
            </a:r>
            <a:r>
              <a:rPr lang="de-DE" dirty="0" err="1"/>
              <a:t>sitest</a:t>
            </a:r>
            <a:r>
              <a:rPr lang="de-DE" dirty="0"/>
              <a:t>,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faceae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quidunt</a:t>
            </a:r>
            <a:r>
              <a:rPr lang="de-DE" dirty="0"/>
              <a:t> </a:t>
            </a:r>
            <a:r>
              <a:rPr lang="de-DE" dirty="0" err="1"/>
              <a:t>nut</a:t>
            </a:r>
            <a:r>
              <a:rPr lang="de-DE" dirty="0"/>
              <a:t> a </a:t>
            </a:r>
            <a:r>
              <a:rPr lang="de-DE" dirty="0" err="1"/>
              <a:t>blaprpos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C4FC2F-EB63-91FD-FE1C-9A614676DDF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35075" y="2603155"/>
            <a:ext cx="10515600" cy="3439472"/>
          </a:xfrm>
        </p:spPr>
        <p:txBody>
          <a:bodyPr/>
          <a:lstStyle>
            <a:lvl1pPr marL="228600" indent="-228600">
              <a:buClr>
                <a:srgbClr val="1B8FCF"/>
              </a:buClr>
              <a:buFont typeface="Wingdings" panose="05000000000000000000" pitchFamily="2" charset="2"/>
              <a:buChar char="à"/>
              <a:defRPr sz="2500" baseline="0">
                <a:latin typeface="+mn-lt"/>
              </a:defRPr>
            </a:lvl1pPr>
            <a:lvl2pPr marL="685800" indent="-228600">
              <a:buClr>
                <a:srgbClr val="1B8FCF"/>
              </a:buClr>
              <a:buFont typeface="Wingdings" panose="05000000000000000000" pitchFamily="2" charset="2"/>
              <a:buChar char="à"/>
              <a:defRPr b="0" i="0" baseline="0">
                <a:latin typeface="+mn-lt"/>
              </a:defRPr>
            </a:lvl2pPr>
            <a:lvl3pPr marL="1143000" indent="-228600">
              <a:buClr>
                <a:srgbClr val="1B8FCF"/>
              </a:buClr>
              <a:buFont typeface="Wingdings" panose="05000000000000000000" pitchFamily="2" charset="2"/>
              <a:buChar char="à"/>
              <a:defRPr b="0" i="0" baseline="0">
                <a:latin typeface="+mn-lt"/>
              </a:defRPr>
            </a:lvl3pPr>
            <a:lvl4pPr marL="1600200" indent="-228600">
              <a:buClr>
                <a:srgbClr val="1B8FCF"/>
              </a:buClr>
              <a:buFont typeface="Wingdings" panose="05000000000000000000" pitchFamily="2" charset="2"/>
              <a:buChar char="à"/>
              <a:defRPr b="0" i="0" baseline="0">
                <a:latin typeface="+mn-lt"/>
              </a:defRPr>
            </a:lvl4pPr>
            <a:lvl5pPr marL="2057400" indent="-228600">
              <a:buClr>
                <a:srgbClr val="1B8FCF"/>
              </a:buClr>
              <a:buFont typeface="Wingdings" panose="05000000000000000000" pitchFamily="2" charset="2"/>
              <a:buChar char="à"/>
              <a:defRPr b="0" i="0" baseline="0">
                <a:latin typeface="+mn-lt"/>
              </a:defRPr>
            </a:lvl5pPr>
          </a:lstStyle>
          <a:p>
            <a:pPr lvl="0"/>
            <a:r>
              <a:rPr lang="de-DE" dirty="0"/>
              <a:t> Mastertextformat bearbeiten</a:t>
            </a:r>
          </a:p>
          <a:p>
            <a:pPr lvl="1"/>
            <a:r>
              <a:rPr lang="de-DE" dirty="0"/>
              <a:t> Zweite Ebene</a:t>
            </a:r>
          </a:p>
          <a:p>
            <a:pPr lvl="2"/>
            <a:r>
              <a:rPr lang="de-DE" dirty="0"/>
              <a:t> Dritte Ebene</a:t>
            </a:r>
          </a:p>
          <a:p>
            <a:pPr lvl="3"/>
            <a:r>
              <a:rPr lang="de-DE" dirty="0"/>
              <a:t> Vierte Ebene</a:t>
            </a:r>
          </a:p>
          <a:p>
            <a:pPr lvl="4"/>
            <a:r>
              <a:rPr lang="de-DE" dirty="0"/>
              <a:t> 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F6CC3B-0DC8-7A8E-5785-6646A865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58521-DCE1-4CCA-8A2E-DE52E25E2684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520F9F-F046-14F6-3D63-B5557F3E0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B37D2A-2106-5A7A-09E4-63C814FE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6DFC-6157-7D4C-BF0D-6C8FE0D2004F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3091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Hochformat (Vorstell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D9A0F4-087C-A5E1-E42A-F391607CF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5AE14215-E411-45A3-A4E1-7E3F53023B08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DEDF3D-A295-30F1-8B9B-F5BAA552D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5C8EC6-3AC9-5658-D6CA-CE23686E3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9C888AA-36D1-8BE9-140C-18EF4F98A9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/>
              <a:t>Prof. Dr. Musterfrau</a:t>
            </a:r>
          </a:p>
        </p:txBody>
      </p:sp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CF062138-F7AC-21CE-0E3B-F5A012C0A3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35075" y="2669703"/>
            <a:ext cx="3425825" cy="348464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3213DA4D-2B7D-6D80-CA69-BD5AA03714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1152" y="-664143"/>
            <a:ext cx="4637025" cy="3445567"/>
          </a:xfrm>
          <a:prstGeom prst="rect">
            <a:avLst/>
          </a:prstGeom>
        </p:spPr>
      </p:pic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7C4FC2F-EB63-91FD-FE1C-9A614676DDFD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5305070" y="2676307"/>
            <a:ext cx="6454114" cy="347760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 sz="1800" baseline="0">
                <a:latin typeface="+mn-lt"/>
              </a:defRPr>
            </a:lvl1pPr>
            <a:lvl2pPr marL="6858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2pPr>
            <a:lvl3pPr marL="11430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3pPr>
            <a:lvl4pPr marL="16002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4pPr>
            <a:lvl5pPr marL="20574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 Es war nicht leicht zu verstehen, was es bedeutet, ein blinder Text zu sein: Man ergibt keinen Sinn.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de-DE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61645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55879FC-26B9-E9D2-34AF-E31954BC5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5BEC3C6A-0074-4C23-871E-3C5C806CF61A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CAADF2-C2BE-92AB-BE2F-1F595ECA0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614735F-DADE-99D6-AAE1-6363AB394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29754B4-9681-B86E-9CC1-02B45E299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 err="1"/>
              <a:t>Quodicatur</a:t>
            </a:r>
            <a:r>
              <a:rPr lang="de-DE" dirty="0"/>
              <a:t> </a:t>
            </a:r>
            <a:r>
              <a:rPr lang="de-DE" dirty="0" err="1"/>
              <a:t>sitest</a:t>
            </a:r>
            <a:r>
              <a:rPr lang="de-DE" dirty="0"/>
              <a:t>,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faceae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quidunt</a:t>
            </a:r>
            <a:r>
              <a:rPr lang="de-DE" dirty="0"/>
              <a:t> </a:t>
            </a:r>
            <a:r>
              <a:rPr lang="de-DE" dirty="0" err="1"/>
              <a:t>nut</a:t>
            </a:r>
            <a:r>
              <a:rPr lang="de-DE" dirty="0"/>
              <a:t> a </a:t>
            </a:r>
            <a:r>
              <a:rPr lang="de-DE" dirty="0" err="1"/>
              <a:t>blaprpos</a:t>
            </a:r>
            <a:endParaRPr lang="de-DE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4D2502AE-D52F-00F5-AB96-6B2F2DEBFB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7096" b="18625"/>
          <a:stretch/>
        </p:blipFill>
        <p:spPr>
          <a:xfrm>
            <a:off x="-1741151" y="-664143"/>
            <a:ext cx="3844272" cy="2803839"/>
          </a:xfrm>
          <a:prstGeom prst="rect">
            <a:avLst/>
          </a:prstGeo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A7C4FC2F-EB63-91FD-FE1C-9A614676DDF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1235990" y="2603155"/>
            <a:ext cx="8593810" cy="3358733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 sz="1800" baseline="0">
                <a:latin typeface="+mn-lt"/>
              </a:defRPr>
            </a:lvl1pPr>
            <a:lvl2pPr marL="6858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2pPr>
            <a:lvl3pPr marL="11430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3pPr>
            <a:lvl4pPr marL="16002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4pPr>
            <a:lvl5pPr marL="20574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 Es war nicht leicht zu verstehen, was es bedeutet, ein blinder Text zu sein: Man ergibt keinen Sinn.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de-DE" dirty="0"/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lang="de-DE" dirty="0"/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7308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xt &amp;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14E50C7-0D68-27A6-0A85-120FF8C1A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B3410D3D-1B76-4AA7-BC7F-81178B9015B3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67CA4C7-DE5C-A491-024F-957A2FBC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981E8FA-CA63-7BD4-5F44-A034515B2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6DFC-6157-7D4C-BF0D-6C8FE0D200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20" name="Bildplatzhalter 10">
            <a:extLst>
              <a:ext uri="{FF2B5EF4-FFF2-40B4-BE49-F238E27FC236}">
                <a16:creationId xmlns:a16="http://schemas.microsoft.com/office/drawing/2014/main" id="{21AF0CF0-B6FC-F4BE-2F4D-5691B99759B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11158" y="2592490"/>
            <a:ext cx="7080842" cy="35618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EC9A542C-055C-D929-E1B4-36622C93FA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9265" b="22605"/>
          <a:stretch/>
        </p:blipFill>
        <p:spPr>
          <a:xfrm>
            <a:off x="-1741151" y="-664143"/>
            <a:ext cx="3743688" cy="2666679"/>
          </a:xfrm>
          <a:prstGeom prst="rect">
            <a:avLst/>
          </a:prstGeom>
        </p:spPr>
      </p:pic>
      <p:sp>
        <p:nvSpPr>
          <p:cNvPr id="22" name="Titel 1">
            <a:extLst>
              <a:ext uri="{FF2B5EF4-FFF2-40B4-BE49-F238E27FC236}">
                <a16:creationId xmlns:a16="http://schemas.microsoft.com/office/drawing/2014/main" id="{2412EEA4-A781-86D7-2A77-D0D5C04465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 err="1"/>
              <a:t>Quodicatur</a:t>
            </a:r>
            <a:r>
              <a:rPr lang="de-DE" dirty="0"/>
              <a:t> </a:t>
            </a:r>
            <a:r>
              <a:rPr lang="de-DE" dirty="0" err="1"/>
              <a:t>sitest</a:t>
            </a:r>
            <a:r>
              <a:rPr lang="de-DE" dirty="0"/>
              <a:t>,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faceae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quidunt</a:t>
            </a:r>
            <a:r>
              <a:rPr lang="de-DE" dirty="0"/>
              <a:t> </a:t>
            </a:r>
            <a:r>
              <a:rPr lang="de-DE" dirty="0" err="1"/>
              <a:t>nut</a:t>
            </a:r>
            <a:r>
              <a:rPr lang="de-DE" dirty="0"/>
              <a:t> a </a:t>
            </a:r>
            <a:r>
              <a:rPr lang="de-DE" dirty="0" err="1"/>
              <a:t>blaprpos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A7C4FC2F-EB63-91FD-FE1C-9A614676DDFD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35990" y="2603155"/>
            <a:ext cx="3665194" cy="3550757"/>
          </a:xfr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 sz="1800" baseline="0">
                <a:latin typeface="+mn-lt"/>
              </a:defRPr>
            </a:lvl1pPr>
            <a:lvl2pPr marL="6858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2pPr>
            <a:lvl3pPr marL="11430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3pPr>
            <a:lvl4pPr marL="16002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4pPr>
            <a:lvl5pPr marL="20574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 Es war nicht leicht zu verstehen, was es bedeutet, ein blinder Text zu sein: Man ergibt keinen Sinn.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Hallo….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23608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3DB088D-832B-A4C9-F486-E20F56F0F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651856C-950B-4AE4-B5F8-E4B8A547F102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DB45146-FA2C-CF58-6E58-0CCC20935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C7AD7C-BFF1-8A60-5BF1-70750D2C1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6DFC-6157-7D4C-BF0D-6C8FE0D2004F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EFBA2B1-6D5F-8E19-B787-138AF29AC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1152" y="-664143"/>
            <a:ext cx="4637025" cy="3445567"/>
          </a:xfrm>
          <a:prstGeom prst="rect">
            <a:avLst/>
          </a:prstGeom>
        </p:spPr>
      </p:pic>
      <p:sp>
        <p:nvSpPr>
          <p:cNvPr id="11" name="Tabellenplatzhalter 10">
            <a:extLst>
              <a:ext uri="{FF2B5EF4-FFF2-40B4-BE49-F238E27FC236}">
                <a16:creationId xmlns:a16="http://schemas.microsoft.com/office/drawing/2014/main" id="{CE6DEBE0-7931-E29F-1657-C71D616584D8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235075" y="2603500"/>
            <a:ext cx="10515600" cy="35258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C16A0E7E-A981-DEC0-9407-C5CE11171B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 err="1"/>
              <a:t>Quodicatur</a:t>
            </a:r>
            <a:r>
              <a:rPr lang="de-DE" dirty="0"/>
              <a:t> </a:t>
            </a:r>
            <a:r>
              <a:rPr lang="de-DE" dirty="0" err="1"/>
              <a:t>sitest</a:t>
            </a:r>
            <a:r>
              <a:rPr lang="de-DE" dirty="0"/>
              <a:t>,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faceae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quidunt</a:t>
            </a:r>
            <a:r>
              <a:rPr lang="de-DE" dirty="0"/>
              <a:t> </a:t>
            </a:r>
            <a:r>
              <a:rPr lang="de-DE" dirty="0" err="1"/>
              <a:t>nut</a:t>
            </a:r>
            <a:r>
              <a:rPr lang="de-DE" dirty="0"/>
              <a:t> a </a:t>
            </a:r>
            <a:r>
              <a:rPr lang="de-DE" dirty="0" err="1"/>
              <a:t>blaprpos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3167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5C77698-0577-62D2-8E5D-8EA3CEB5A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14C6446-5F63-4326-B649-7017B2D115F8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5CE77F-FB13-6FA1-A26A-CBA77C4EF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54E0C95-801D-4B02-4621-0C112D302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06DFC-6157-7D4C-BF0D-6C8FE0D2004F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34F0C565-DFD7-8361-1ECC-A1CFEDC8D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5075" y="1142138"/>
            <a:ext cx="10515600" cy="1325563"/>
          </a:xfrm>
        </p:spPr>
        <p:txBody>
          <a:bodyPr anchor="t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dirty="0" err="1"/>
              <a:t>Quodicatur</a:t>
            </a:r>
            <a:r>
              <a:rPr lang="de-DE" dirty="0"/>
              <a:t> </a:t>
            </a:r>
            <a:r>
              <a:rPr lang="de-DE" dirty="0" err="1"/>
              <a:t>sitest</a:t>
            </a:r>
            <a:r>
              <a:rPr lang="de-DE" dirty="0"/>
              <a:t>, </a:t>
            </a:r>
            <a:r>
              <a:rPr lang="de-DE" dirty="0" err="1"/>
              <a:t>num</a:t>
            </a:r>
            <a:r>
              <a:rPr lang="de-DE" dirty="0"/>
              <a:t> </a:t>
            </a:r>
            <a:r>
              <a:rPr lang="de-DE" dirty="0" err="1"/>
              <a:t>faceae</a:t>
            </a:r>
            <a:r>
              <a:rPr lang="de-DE" dirty="0"/>
              <a:t> </a:t>
            </a:r>
            <a:r>
              <a:rPr lang="de-DE" dirty="0" err="1"/>
              <a:t>nem</a:t>
            </a:r>
            <a:r>
              <a:rPr lang="de-DE" dirty="0"/>
              <a:t> </a:t>
            </a:r>
            <a:r>
              <a:rPr lang="de-DE" dirty="0" err="1"/>
              <a:t>quidunt</a:t>
            </a:r>
            <a:r>
              <a:rPr lang="de-DE" dirty="0"/>
              <a:t> </a:t>
            </a:r>
            <a:r>
              <a:rPr lang="de-DE" dirty="0" err="1"/>
              <a:t>nut</a:t>
            </a:r>
            <a:r>
              <a:rPr lang="de-DE" dirty="0"/>
              <a:t> a </a:t>
            </a:r>
            <a:r>
              <a:rPr lang="de-DE" dirty="0" err="1"/>
              <a:t>blaprpos</a:t>
            </a:r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E2251B8-4EA5-C820-998B-C3840DF848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41152" y="-664143"/>
            <a:ext cx="4637025" cy="3445567"/>
          </a:xfrm>
          <a:prstGeom prst="rect">
            <a:avLst/>
          </a:prstGeom>
        </p:spPr>
      </p:pic>
      <p:sp>
        <p:nvSpPr>
          <p:cNvPr id="12" name="Diagrammplatzhalter 11">
            <a:extLst>
              <a:ext uri="{FF2B5EF4-FFF2-40B4-BE49-F238E27FC236}">
                <a16:creationId xmlns:a16="http://schemas.microsoft.com/office/drawing/2014/main" id="{609678FF-9574-2355-B924-831D28E78CB1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64854" y="2603500"/>
            <a:ext cx="6585822" cy="35623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Diagramm durch Klicken auf Symbol hinzufügen</a:t>
            </a:r>
            <a:endParaRPr lang="de-DE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A7C4FC2F-EB63-91FD-FE1C-9A614676DDF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35990" y="2602501"/>
            <a:ext cx="3656050" cy="3560555"/>
          </a:xfrm>
        </p:spPr>
        <p:txBody>
          <a:bodyPr>
            <a:normAutofit/>
          </a:bodyPr>
          <a:lstStyle>
            <a:lvl1pPr marL="285750" marR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 sz="1800" baseline="0">
                <a:latin typeface="+mn-lt"/>
              </a:defRPr>
            </a:lvl1pPr>
            <a:lvl2pPr marL="6858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2pPr>
            <a:lvl3pPr marL="11430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3pPr>
            <a:lvl4pPr marL="16002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4pPr>
            <a:lvl5pPr marL="2057400" indent="-228600">
              <a:buFontTx/>
              <a:buBlip>
                <a:blip r:embed="rId3"/>
              </a:buBlip>
              <a:defRPr sz="1800" b="0" i="0" baseline="0">
                <a:latin typeface="HelveticaNeueLT Pro 55 Roman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 Es war nicht leicht zu verstehen, was es bedeutet, ein blinder Text zu sein: Man ergibt keinen Sinn.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lang="de-DE" dirty="0"/>
              <a:t>Hallo. Ich bin ein kleiner Blindtext. Und zwar schon so lange ich denken kann.</a:t>
            </a:r>
          </a:p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068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er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A63307-955A-56E9-3733-73E961A08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2B6FB39C-276D-48F0-94BB-8A48C6A2A14F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BA76EA-9DAA-A465-3E05-E815BC7B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80996C6-F60F-71CF-C769-0E7C6C790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C0934620-F1C9-392B-8990-3FEB87C8CA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989763" cy="33480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4" name="Bildplatzhalter 12">
            <a:extLst>
              <a:ext uri="{FF2B5EF4-FFF2-40B4-BE49-F238E27FC236}">
                <a16:creationId xmlns:a16="http://schemas.microsoft.com/office/drawing/2014/main" id="{9B26FA09-FAA8-BA6E-D34A-4152AB0389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13723" y="0"/>
            <a:ext cx="5078278" cy="33480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5" name="Bildplatzhalter 12">
            <a:extLst>
              <a:ext uri="{FF2B5EF4-FFF2-40B4-BE49-F238E27FC236}">
                <a16:creationId xmlns:a16="http://schemas.microsoft.com/office/drawing/2014/main" id="{AB3C5C94-5809-D7C4-0613-B5419A78FC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34033" y="3463925"/>
            <a:ext cx="3357967" cy="27512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6" name="Bildplatzhalter 12">
            <a:extLst>
              <a:ext uri="{FF2B5EF4-FFF2-40B4-BE49-F238E27FC236}">
                <a16:creationId xmlns:a16="http://schemas.microsoft.com/office/drawing/2014/main" id="{5F95378A-8A70-8C9C-5EB5-05B45370A0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44384" y="3463925"/>
            <a:ext cx="3357967" cy="27512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7" name="Bildplatzhalter 12">
            <a:extLst>
              <a:ext uri="{FF2B5EF4-FFF2-40B4-BE49-F238E27FC236}">
                <a16:creationId xmlns:a16="http://schemas.microsoft.com/office/drawing/2014/main" id="{D2503237-3AF2-9957-6103-FE6892224C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-1" y="3463925"/>
            <a:ext cx="5212703" cy="275129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8752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äsentation En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0B7D23-BEDD-A565-B94B-4E69E5D988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0067" y="3073116"/>
            <a:ext cx="2799274" cy="573985"/>
          </a:xfrm>
        </p:spPr>
        <p:txBody>
          <a:bodyPr anchor="t">
            <a:noAutofit/>
          </a:bodyPr>
          <a:lstStyle>
            <a:lvl1pPr algn="l"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Kontakt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9AAC93-20EC-915D-B345-70037A1E9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D28C52E7-9C8D-4740-92E9-70BBAA1FCCB4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7B8544-2DA8-A247-90CA-37EE218BF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/>
              <a:t>Menü "Einfügen" --&gt; Kopf- und Fußzeile anklicken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F6EE8B-EAD2-4589-769E-E4BB4A048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9CFCAD4-1EC4-C5D6-784E-4A3BF3F8FF69}"/>
              </a:ext>
            </a:extLst>
          </p:cNvPr>
          <p:cNvSpPr txBox="1"/>
          <p:nvPr userDrawn="1"/>
        </p:nvSpPr>
        <p:spPr>
          <a:xfrm>
            <a:off x="13059295" y="68829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785F3E5E-8858-1A95-AE93-28CB3DD4F321}"/>
              </a:ext>
            </a:extLst>
          </p:cNvPr>
          <p:cNvSpPr txBox="1"/>
          <p:nvPr userDrawn="1"/>
        </p:nvSpPr>
        <p:spPr>
          <a:xfrm>
            <a:off x="13258800" y="56110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9" name="Textplatzhalter 2">
            <a:extLst>
              <a:ext uri="{FF2B5EF4-FFF2-40B4-BE49-F238E27FC236}">
                <a16:creationId xmlns:a16="http://schemas.microsoft.com/office/drawing/2014/main" id="{B506AB69-73FC-691D-11DF-2638FB912EA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0067" y="3955358"/>
            <a:ext cx="3127747" cy="1794520"/>
          </a:xfrm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600" b="0" i="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Klinikum Heidenheim</a:t>
            </a:r>
          </a:p>
          <a:p>
            <a:pPr lvl="0"/>
            <a:endParaRPr lang="de-DE" dirty="0"/>
          </a:p>
          <a:p>
            <a:pPr lvl="0"/>
            <a:r>
              <a:rPr lang="de-DE" dirty="0" err="1"/>
              <a:t>Schloßhaustraße</a:t>
            </a:r>
            <a:r>
              <a:rPr lang="de-DE" dirty="0"/>
              <a:t> 100</a:t>
            </a:r>
          </a:p>
          <a:p>
            <a:pPr lvl="0"/>
            <a:r>
              <a:rPr lang="de-DE" dirty="0"/>
              <a:t>89522 Heidenheim</a:t>
            </a:r>
          </a:p>
          <a:p>
            <a:pPr lvl="0"/>
            <a:r>
              <a:rPr lang="de-DE" dirty="0"/>
              <a:t>T +49 (0)7321 33 0</a:t>
            </a:r>
          </a:p>
          <a:p>
            <a:pPr lvl="0"/>
            <a:r>
              <a:rPr lang="de-DE" dirty="0" err="1"/>
              <a:t>www.kliniken-heidenheim.de</a:t>
            </a:r>
            <a:endParaRPr lang="de-DE" dirty="0"/>
          </a:p>
        </p:txBody>
      </p:sp>
      <p:cxnSp>
        <p:nvCxnSpPr>
          <p:cNvPr id="15" name="Gerade Verbindung 14"/>
          <p:cNvCxnSpPr/>
          <p:nvPr userDrawn="1"/>
        </p:nvCxnSpPr>
        <p:spPr>
          <a:xfrm flipV="1">
            <a:off x="-1464815" y="186438"/>
            <a:ext cx="2725445" cy="187318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17"/>
          <p:cNvCxnSpPr/>
          <p:nvPr userDrawn="1"/>
        </p:nvCxnSpPr>
        <p:spPr>
          <a:xfrm flipV="1">
            <a:off x="-1589102" y="-69535"/>
            <a:ext cx="3555818" cy="2439879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18"/>
          <p:cNvCxnSpPr/>
          <p:nvPr userDrawn="1"/>
        </p:nvCxnSpPr>
        <p:spPr>
          <a:xfrm flipV="1">
            <a:off x="-1331650" y="-486583"/>
            <a:ext cx="4236401" cy="291907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>
          <a:xfrm flipV="1">
            <a:off x="-3091180" y="972952"/>
            <a:ext cx="4236401" cy="29279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18" y="1491449"/>
            <a:ext cx="9774793" cy="6328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68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2128CFC2-1C0C-04C8-4275-1A092E30F7DD}"/>
              </a:ext>
            </a:extLst>
          </p:cNvPr>
          <p:cNvSpPr/>
          <p:nvPr userDrawn="1"/>
        </p:nvSpPr>
        <p:spPr>
          <a:xfrm>
            <a:off x="0" y="6188570"/>
            <a:ext cx="12192000" cy="669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ysClr val="windowText" lastClr="000000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2B0764A-6DAB-B088-D2DF-4953CC234118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8930896" y="6343018"/>
            <a:ext cx="2451833" cy="391788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9DF7889-D115-8B0F-5A08-F278D4CB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158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C925BB-7DFC-3A47-3EFE-323C6E32C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158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D2A7D9E-EF0F-0169-00FB-F60ADF815D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62730" y="6356350"/>
            <a:ext cx="2743200" cy="1467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HelveticaNeueLT Std" panose="020B0604020202020204" pitchFamily="34" charset="77"/>
              </a:defRPr>
            </a:lvl1pPr>
          </a:lstStyle>
          <a:p>
            <a:fld id="{BAA03652-0B0D-4DD9-964A-C184790F0C0E}" type="datetime1">
              <a:rPr lang="de-DE" smtClean="0"/>
              <a:t>30.09.2026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5C24D2-E7BF-31BC-74FE-77892DF04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62729" y="6520772"/>
            <a:ext cx="4207129" cy="214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  <a:latin typeface="HelveticaNeueLT Std" panose="020B0604020202020204" pitchFamily="34" charset="77"/>
              </a:defRPr>
            </a:lvl1pPr>
          </a:lstStyle>
          <a:p>
            <a:r>
              <a:rPr lang="de-DE" dirty="0"/>
              <a:t>Menü "Einfügen" --&gt; Kopf- und Fußzeile anklicken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4D6217-DE7A-5A26-A571-AA2086D41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6699" y="6511866"/>
            <a:ext cx="508169" cy="144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  <a:latin typeface="HelveticaNeueLT Std" panose="020B0604020202020204" pitchFamily="34" charset="77"/>
              </a:defRPr>
            </a:lvl1pPr>
          </a:lstStyle>
          <a:p>
            <a:fld id="{FE006DFC-6157-7D4C-BF0D-6C8FE0D2004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7025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Helvetica Neue" panose="02000503000000020004" pitchFamily="2" charset="0"/>
          <a:cs typeface="Helvetica Neue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Helvetica Neue" panose="02000503000000020004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1624614"/>
            <a:ext cx="8458200" cy="1804386"/>
          </a:xfrm>
        </p:spPr>
        <p:txBody>
          <a:bodyPr/>
          <a:lstStyle/>
          <a:p>
            <a:pPr>
              <a:spcBef>
                <a:spcPts val="1000"/>
              </a:spcBef>
              <a:defRPr/>
            </a:pPr>
            <a:br>
              <a:rPr lang="de-DE" sz="320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lang="de-DE" sz="3200" b="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de-DE" altLang="de-DE" sz="4400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48428" y="4336494"/>
            <a:ext cx="7054850" cy="1519424"/>
          </a:xfrm>
          <a:solidFill>
            <a:srgbClr val="DDDDDD"/>
          </a:solidFill>
        </p:spPr>
        <p:txBody>
          <a:bodyPr/>
          <a:lstStyle/>
          <a:p>
            <a:pPr>
              <a:lnSpc>
                <a:spcPct val="80000"/>
              </a:lnSpc>
            </a:pPr>
            <a:endParaRPr kumimoji="0" lang="de-DE" altLang="de-DE" sz="2000" b="1" i="0" u="none" strike="noStrike" kern="1200" cap="none" spc="0" normalizeH="0" baseline="0" noProof="0" dirty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/>
            </a:endParaRPr>
          </a:p>
          <a:p>
            <a:pPr>
              <a:lnSpc>
                <a:spcPct val="80000"/>
              </a:lnSpc>
            </a:pPr>
            <a:r>
              <a:rPr kumimoji="0" lang="de-DE" altLang="de-DE" sz="19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Arial"/>
              </a:rPr>
              <a:t>Dr. José Marie Koussemou</a:t>
            </a:r>
            <a:endParaRPr lang="de-DE" altLang="de-DE" sz="1900" b="1" dirty="0"/>
          </a:p>
          <a:p>
            <a:pPr>
              <a:lnSpc>
                <a:spcPct val="80000"/>
              </a:lnSpc>
            </a:pPr>
            <a:endParaRPr lang="de-DE" altLang="de-DE" sz="1900" b="1" dirty="0"/>
          </a:p>
          <a:p>
            <a:pPr>
              <a:lnSpc>
                <a:spcPct val="80000"/>
              </a:lnSpc>
            </a:pPr>
            <a:r>
              <a:rPr lang="de-DE" altLang="de-DE" sz="1900" dirty="0">
                <a:solidFill>
                  <a:srgbClr val="000066"/>
                </a:solidFill>
              </a:rPr>
              <a:t>Klinik für Psychiatrie, Psychotherapie und Psychosomatik</a:t>
            </a:r>
          </a:p>
          <a:p>
            <a:pPr>
              <a:lnSpc>
                <a:spcPct val="80000"/>
              </a:lnSpc>
            </a:pPr>
            <a:r>
              <a:rPr lang="de-DE" altLang="de-DE" sz="1900" b="1" dirty="0">
                <a:solidFill>
                  <a:srgbClr val="000066"/>
                </a:solidFill>
              </a:rPr>
              <a:t>Klinikum Heidenheim</a:t>
            </a:r>
            <a:endParaRPr lang="de-DE" altLang="de-DE" sz="1900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endParaRPr lang="de-DE" altLang="de-DE" sz="2100" b="1" dirty="0">
              <a:solidFill>
                <a:srgbClr val="000066"/>
              </a:solidFill>
            </a:endParaRPr>
          </a:p>
          <a:p>
            <a:pPr>
              <a:lnSpc>
                <a:spcPct val="80000"/>
              </a:lnSpc>
            </a:pPr>
            <a:endParaRPr lang="de-DE" altLang="de-DE" sz="2100" b="1" dirty="0">
              <a:solidFill>
                <a:srgbClr val="000066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214480B7-5C57-0FF9-3C61-73688BF28B48}"/>
              </a:ext>
            </a:extLst>
          </p:cNvPr>
          <p:cNvSpPr txBox="1"/>
          <p:nvPr/>
        </p:nvSpPr>
        <p:spPr>
          <a:xfrm>
            <a:off x="0" y="2854347"/>
            <a:ext cx="96338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</a:rPr>
              <a:t>Freiheitsentziehende Maßnahmen und Aggressivität 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bei stationär aufgenommenen geflüchteten </a:t>
            </a:r>
          </a:p>
          <a:p>
            <a:r>
              <a:rPr lang="de-DE" sz="2400" b="1" dirty="0">
                <a:solidFill>
                  <a:schemeClr val="bg1"/>
                </a:solidFill>
              </a:rPr>
              <a:t>Patientinnen und Patienten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8D3DC-7D0D-E4D1-88DF-8D59EB68C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1E8ECE"/>
                </a:solidFill>
                <a:effectLst/>
                <a:latin typeface="HelveticaNeueLT Std"/>
              </a:rPr>
              <a:t>Gliederung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9519B9-8244-10E9-3968-BD2FBBE7E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7182" y="2276390"/>
            <a:ext cx="9670522" cy="3439472"/>
          </a:xfrm>
        </p:spPr>
        <p:txBody>
          <a:bodyPr>
            <a:normAutofit/>
          </a:bodyPr>
          <a:lstStyle/>
          <a:p>
            <a:r>
              <a:rPr lang="de-DE" dirty="0"/>
              <a:t>Einleitung</a:t>
            </a:r>
          </a:p>
          <a:p>
            <a:r>
              <a:rPr lang="de-DE" dirty="0"/>
              <a:t>Vorstellung einer Untersuchung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Fragestellung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Methode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de-DE" dirty="0"/>
              <a:t>Ergebnisse</a:t>
            </a:r>
          </a:p>
          <a:p>
            <a:r>
              <a:rPr lang="de-DE" dirty="0"/>
              <a:t>Welche Maßnahmen helfen bei aggressiven Geflüchteten?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457200" lvl="1" indent="0">
              <a:buNone/>
            </a:pPr>
            <a:endParaRPr lang="de-DE" dirty="0"/>
          </a:p>
          <a:p>
            <a:pPr marL="914400" lvl="2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1850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>
            <a:extLst>
              <a:ext uri="{FF2B5EF4-FFF2-40B4-BE49-F238E27FC236}">
                <a16:creationId xmlns:a16="http://schemas.microsoft.com/office/drawing/2014/main" id="{A25180C8-9138-5950-9863-05DCB4886F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6875" y="484136"/>
            <a:ext cx="8543925" cy="596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35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5075" y="1142139"/>
            <a:ext cx="10515600" cy="839062"/>
          </a:xfrm>
        </p:spPr>
        <p:txBody>
          <a:bodyPr/>
          <a:lstStyle/>
          <a:p>
            <a:r>
              <a:rPr lang="de-DE" dirty="0"/>
              <a:t>Einleitung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09395" y="1981201"/>
            <a:ext cx="8887428" cy="3892952"/>
          </a:xfrm>
        </p:spPr>
        <p:txBody>
          <a:bodyPr>
            <a:normAutofit/>
          </a:bodyPr>
          <a:lstStyle/>
          <a:p>
            <a:endParaRPr lang="de-DE" sz="2000" dirty="0"/>
          </a:p>
          <a:p>
            <a:r>
              <a:rPr lang="de-DE" sz="2000" dirty="0"/>
              <a:t>7,9% der aufgenommenen Patienten zeigten aggressives Verhalten¹ </a:t>
            </a:r>
            <a:endParaRPr lang="en-US" sz="2000" b="0" i="0" dirty="0">
              <a:solidFill>
                <a:srgbClr val="000000"/>
              </a:solidFill>
              <a:effectLst/>
            </a:endParaRPr>
          </a:p>
          <a:p>
            <a:r>
              <a:rPr lang="de-DE" sz="2000" dirty="0"/>
              <a:t>Bei 5,76% der aufgenommenen Patienten kam es zu Zwangsmaßnahmen² </a:t>
            </a:r>
          </a:p>
          <a:p>
            <a:r>
              <a:rPr lang="de-DE" sz="2000" dirty="0"/>
              <a:t>17,4% der stationär behandelten Patienten sind Migranten³ 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sz="2000" b="1" dirty="0"/>
              <a:t>Die Frage nach der Häufigkeit von Zwangsmaßnahmen bei Migranten in der Literatur ist inkonsistent</a:t>
            </a:r>
          </a:p>
          <a:p>
            <a:pPr marL="0" indent="0">
              <a:buNone/>
            </a:pPr>
            <a:endParaRPr lang="de-DE" sz="28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95C15B9-AAD5-F08E-1A4B-138DBB0EF453}"/>
              </a:ext>
            </a:extLst>
          </p:cNvPr>
          <p:cNvSpPr txBox="1"/>
          <p:nvPr/>
        </p:nvSpPr>
        <p:spPr>
          <a:xfrm>
            <a:off x="1309395" y="5104868"/>
            <a:ext cx="9112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000" b="1" dirty="0">
                <a:effectLst/>
                <a:ea typeface="Calibri" panose="020F0502020204030204" pitchFamily="34" charset="0"/>
              </a:rPr>
              <a:t>1</a:t>
            </a:r>
            <a:r>
              <a:rPr lang="en-GB" sz="1000" dirty="0">
                <a:effectLst/>
                <a:ea typeface="Calibri" panose="020F0502020204030204" pitchFamily="34" charset="0"/>
              </a:rPr>
              <a:t> Eisele F, Flammer E, Steinert T (2021) Incidents of aggression in German psychiatric hospitals: Is there an increase? PLOS ONE 16: e0245090. </a:t>
            </a:r>
            <a:r>
              <a:rPr lang="en-GB" sz="1000" dirty="0" err="1">
                <a:effectLst/>
                <a:ea typeface="Calibri" panose="020F0502020204030204" pitchFamily="34" charset="0"/>
              </a:rPr>
              <a:t>doi</a:t>
            </a:r>
            <a:r>
              <a:rPr lang="en-GB" sz="1000" dirty="0">
                <a:effectLst/>
                <a:ea typeface="Calibri" panose="020F0502020204030204" pitchFamily="34" charset="0"/>
              </a:rPr>
              <a:t>: 10.1371/ journal.pone.0245090</a:t>
            </a:r>
          </a:p>
          <a:p>
            <a:pPr algn="just"/>
            <a:r>
              <a:rPr lang="en-GB" sz="1000" b="1" dirty="0"/>
              <a:t>2</a:t>
            </a:r>
            <a:r>
              <a:rPr lang="en-GB" sz="1000" dirty="0"/>
              <a:t> </a:t>
            </a:r>
            <a:r>
              <a:rPr lang="en-GB" sz="1000" dirty="0" err="1">
                <a:effectLst/>
                <a:ea typeface="Calibri" panose="020F0502020204030204" pitchFamily="34" charset="0"/>
              </a:rPr>
              <a:t>Lepping</a:t>
            </a:r>
            <a:r>
              <a:rPr lang="en-GB" sz="1000" dirty="0">
                <a:effectLst/>
                <a:ea typeface="Calibri" panose="020F0502020204030204" pitchFamily="34" charset="0"/>
              </a:rPr>
              <a:t> P, Masood B, Flammer E, </a:t>
            </a:r>
            <a:r>
              <a:rPr lang="en-GB" sz="1000" dirty="0" err="1">
                <a:effectLst/>
                <a:ea typeface="Calibri" panose="020F0502020204030204" pitchFamily="34" charset="0"/>
              </a:rPr>
              <a:t>Noorthoorn</a:t>
            </a:r>
            <a:r>
              <a:rPr lang="en-GB" sz="1000" dirty="0">
                <a:effectLst/>
                <a:ea typeface="Calibri" panose="020F0502020204030204" pitchFamily="34" charset="0"/>
              </a:rPr>
              <a:t> EO (2016) Comparison of restraint data from four countries. Social psychiatry and psychiatric epidemiology 51:1301–1309</a:t>
            </a:r>
            <a:endParaRPr lang="de-DE" sz="1000" dirty="0"/>
          </a:p>
          <a:p>
            <a:pPr algn="just"/>
            <a:r>
              <a:rPr lang="de-DE" sz="1000" b="1" dirty="0"/>
              <a:t>3</a:t>
            </a:r>
            <a:r>
              <a:rPr lang="de-DE" sz="1000" dirty="0"/>
              <a:t> Koch E, </a:t>
            </a:r>
            <a:r>
              <a:rPr lang="de-DE" sz="1000" dirty="0" err="1"/>
              <a:t>Hartkamp</a:t>
            </a:r>
            <a:r>
              <a:rPr lang="de-DE" sz="1000" dirty="0"/>
              <a:t> N, </a:t>
            </a:r>
            <a:r>
              <a:rPr lang="de-DE" sz="1000" dirty="0" err="1"/>
              <a:t>Siefen</a:t>
            </a:r>
            <a:r>
              <a:rPr lang="de-DE" sz="1000" dirty="0"/>
              <a:t> RG, </a:t>
            </a:r>
            <a:r>
              <a:rPr lang="de-DE" sz="1000" dirty="0" err="1"/>
              <a:t>Schouler</a:t>
            </a:r>
            <a:r>
              <a:rPr lang="de-DE" sz="1000" dirty="0"/>
              <a:t>-Ocak M (2008) Patienten mit Migrationshintergrund in stationär-psychiatrischen Einrichtungen – Pilotstudie der Arbeitsgruppe „Psychiatrie und Migration“ der Bundesdirektorenkonferenz. Nervenarzt 79(3):328-339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4257046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35075" y="1142139"/>
            <a:ext cx="10515600" cy="890848"/>
          </a:xfrm>
        </p:spPr>
        <p:txBody>
          <a:bodyPr/>
          <a:lstStyle/>
          <a:p>
            <a:r>
              <a:rPr lang="de-DE" dirty="0"/>
              <a:t>Fragestellung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35075" y="2032986"/>
            <a:ext cx="10515600" cy="4455496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Kommt es bei geflüchteten Patienten im Vergleich zu nicht-geflüchteten Patienten 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häufiger zu…</a:t>
            </a:r>
          </a:p>
          <a:p>
            <a:pPr marL="914400" lvl="2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...einer unfreiwilligen Krankenhauseinweisung?</a:t>
            </a:r>
          </a:p>
          <a:p>
            <a:pPr marL="914400" lvl="2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…freiheitsentziehenden Maßnahmen während </a:t>
            </a:r>
            <a:r>
              <a:rPr lang="de-DE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einer</a:t>
            </a: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stationären Behandlung?</a:t>
            </a:r>
          </a:p>
          <a:p>
            <a:pPr marL="914400" lvl="2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…aggressiven Übergriffen während einer stationären Behandlung? 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398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035B1C-C655-8DD9-B122-43753E56E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Fragestellung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70F398-F866-EAC8-9408-7B77BFD7C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6835"/>
            <a:ext cx="10515600" cy="3789027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Aft>
                <a:spcPts val="600"/>
              </a:spcAft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 ausgeprägt waren die Sprachprobleme der geflüchteten Patienten?</a:t>
            </a:r>
          </a:p>
          <a:p>
            <a:pPr lvl="1" algn="just">
              <a:lnSpc>
                <a:spcPct val="100000"/>
              </a:lnSpc>
              <a:spcAft>
                <a:spcPts val="600"/>
              </a:spcAft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Wie oft wurden Dolmetscher eingesetzt? </a:t>
            </a:r>
          </a:p>
          <a:p>
            <a:pPr lvl="1" algn="just">
              <a:lnSpc>
                <a:spcPct val="100000"/>
              </a:lnSpc>
              <a:spcAft>
                <a:spcPts val="600"/>
              </a:spcAft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Inwieweit waren die Kriterien für eine kulturspezifische Anamnese </a:t>
            </a:r>
          </a:p>
          <a:p>
            <a:pPr marL="457200" lvl="1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bei Patienten mit Migrationshintergrund erfüllt?</a:t>
            </a:r>
            <a:endParaRPr lang="de-DE" sz="20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991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A44B2-8A9B-007C-8A77-682A30EC0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5947" y="797672"/>
            <a:ext cx="10515600" cy="1325563"/>
          </a:xfrm>
        </p:spPr>
        <p:txBody>
          <a:bodyPr/>
          <a:lstStyle/>
          <a:p>
            <a:r>
              <a:rPr lang="de-DE" dirty="0"/>
              <a:t>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DEC3F5-8092-D251-C2FE-8216BD655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9788" y="1662016"/>
            <a:ext cx="10515600" cy="493920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sz="2100" dirty="0">
                <a:latin typeface="Arial" panose="020B0604020202020204" pitchFamily="34" charset="0"/>
                <a:cs typeface="Arial" panose="020B0604020202020204" pitchFamily="34" charset="0"/>
              </a:rPr>
              <a:t>Retrospektive Analyse von stationären Behandlungsdaten der 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100" dirty="0">
                <a:latin typeface="Arial" panose="020B0604020202020204" pitchFamily="34" charset="0"/>
                <a:cs typeface="Arial" panose="020B0604020202020204" pitchFamily="34" charset="0"/>
              </a:rPr>
              <a:t>Kliniken des Bezirks Oberbayern Isar-Amper-Klinikum Region München</a:t>
            </a: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2100" dirty="0">
                <a:latin typeface="Arial" panose="020B0604020202020204" pitchFamily="34" charset="0"/>
                <a:cs typeface="Arial" panose="020B0604020202020204" pitchFamily="34" charset="0"/>
              </a:rPr>
              <a:t>von 01.01.2018 bis 31.12.2019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Erhobene Variablen: </a:t>
            </a:r>
          </a:p>
          <a:p>
            <a:pPr marR="0" lvl="1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Diagnose nach ICD-10</a:t>
            </a:r>
          </a:p>
          <a:p>
            <a:pPr marR="0" lvl="1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Aufnahmegrund</a:t>
            </a:r>
          </a:p>
          <a:p>
            <a:pPr marR="0" lvl="1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Alter, Geschlecht, </a:t>
            </a:r>
            <a:r>
              <a:rPr kumimoji="0" lang="de-DE" sz="2100" b="0" i="0" u="none" strike="noStrike" kern="1200" cap="none" spc="0" normalizeH="0" baseline="0" noProof="0" dirty="0" err="1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Geflüchtetenstatus</a:t>
            </a:r>
            <a:endParaRPr kumimoji="0" lang="de-DE" sz="2100" b="0" i="0" u="none" strike="noStrike" kern="1200" cap="none" spc="0" normalizeH="0" baseline="0" noProof="0" dirty="0">
              <a:ln>
                <a:noFill/>
              </a:ln>
              <a:solidFill>
                <a:srgbClr val="545958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0" lvl="1" algn="just" defTabSz="914400" rtl="0" eaLnBrk="1" fontAlgn="auto" latinLnBrk="0" hangingPunct="1">
              <a:lnSpc>
                <a:spcPct val="150000"/>
              </a:lnSpc>
              <a:spcBef>
                <a:spcPts val="5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1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Fixierung, Isolierung, Übergriffe, besondere Vorkommnisse </a:t>
            </a: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45958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de-DE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1015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DE6DCD-F2C1-06B4-6CD7-12CAD4B3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6402921-3D1C-96E5-2AAA-8A16577E6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037" y="1926501"/>
            <a:ext cx="9304540" cy="3789361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Gesamtfallzahl 21.947, davon 555 Geflüchtete und </a:t>
            </a:r>
            <a:r>
              <a:rPr lang="de-DE" sz="2400" dirty="0">
                <a:solidFill>
                  <a:srgbClr val="54595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22 Geflüchtete mit aggressivem Verhalten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Berechnung logistischer Regressionsmodelle für die Wahrscheinlichkeit eines aggressiven Übergriffs, einer Fixierung oder einer Isolierung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54595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600"/>
              </a:spcAft>
              <a:buClr>
                <a:srgbClr val="1B8FC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45958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endParaRPr lang="de-DE" sz="3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7024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1982AE-07C2-1B27-114D-9754C7B5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738939"/>
            <a:ext cx="10515600" cy="657862"/>
          </a:xfrm>
        </p:spPr>
        <p:txBody>
          <a:bodyPr/>
          <a:lstStyle/>
          <a:p>
            <a:r>
              <a:rPr lang="de-DE" dirty="0"/>
              <a:t>Methode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9F6A9D-CF99-3474-5F8D-A86900EBD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342" y="1642603"/>
            <a:ext cx="10037074" cy="48312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ts val="1200"/>
              </a:spcBef>
              <a:buNone/>
              <a:tabLst>
                <a:tab pos="414020" algn="l"/>
              </a:tabLst>
            </a:pPr>
            <a: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 der….</a:t>
            </a:r>
          </a:p>
          <a:p>
            <a:pPr marL="0" indent="0">
              <a:lnSpc>
                <a:spcPct val="150000"/>
              </a:lnSpc>
              <a:spcBef>
                <a:spcPts val="1200"/>
              </a:spcBef>
              <a:buNone/>
              <a:tabLst>
                <a:tab pos="414020" algn="l"/>
              </a:tabLst>
            </a:pPr>
            <a: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…555 Patientenakten von geflüchteten Patienten hinsichtlich Sprachproblemen und Einsatz von Dolmetschern</a:t>
            </a:r>
          </a:p>
          <a:p>
            <a:pPr lvl="1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Suche in den Akten nach folgenden Stichwörtern: „Sprachbarriere“, „Verständigungsproblem“, „Verständigungsschwierigkeiten“, „spricht kein Deutsch“, „Übersetzer“, „</a:t>
            </a:r>
            <a:r>
              <a:rPr lang="de-DE" sz="16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Dolatel</a:t>
            </a: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“, etc.</a:t>
            </a:r>
          </a:p>
          <a:p>
            <a:pPr marL="0" indent="0" algn="just">
              <a:lnSpc>
                <a:spcPct val="150000"/>
              </a:lnSpc>
              <a:spcAft>
                <a:spcPts val="600"/>
              </a:spcAft>
              <a:buNone/>
            </a:pPr>
            <a:r>
              <a:rPr lang="de-DE" sz="20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…Krankengeschichten der 22 geflüchteten Patienten mit aggressivem Verhalten anhand des „Leitfadens zur kulturspezifischen Anamnese“ im DSM IV  </a:t>
            </a:r>
          </a:p>
          <a:p>
            <a:pPr lvl="1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Sichtung der Pflegeanamnese, der ärztlichen Anamnese und aller Einträge in der Patientenakte </a:t>
            </a:r>
            <a:endParaRPr lang="de-DE" sz="16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22069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2808D4-1CD8-F5CE-0B98-67686FEFB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521" y="458281"/>
            <a:ext cx="10515600" cy="1325563"/>
          </a:xfrm>
        </p:spPr>
        <p:txBody>
          <a:bodyPr/>
          <a:lstStyle/>
          <a:p>
            <a:r>
              <a:rPr lang="de-DE" dirty="0"/>
              <a:t>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79622E5-A2EF-5369-5A68-2D57BA8FE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521" y="1464192"/>
            <a:ext cx="7935498" cy="61944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 Verteilung</a:t>
            </a:r>
          </a:p>
          <a:p>
            <a:pPr marL="0" indent="0">
              <a:buNone/>
            </a:pPr>
            <a:r>
              <a:rPr lang="de-DE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</a:t>
            </a:r>
            <a:r>
              <a:rPr lang="de-DE" sz="1800" b="1" baseline="30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=138,475; p=0,001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3218823-D0B7-08EC-4A91-6E63C62F0B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9973556"/>
              </p:ext>
            </p:extLst>
          </p:nvPr>
        </p:nvGraphicFramePr>
        <p:xfrm>
          <a:off x="1430311" y="2187495"/>
          <a:ext cx="9331377" cy="39113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3305">
                  <a:extLst>
                    <a:ext uri="{9D8B030D-6E8A-4147-A177-3AD203B41FA5}">
                      <a16:colId xmlns:a16="http://schemas.microsoft.com/office/drawing/2014/main" val="2534725401"/>
                    </a:ext>
                  </a:extLst>
                </a:gridCol>
                <a:gridCol w="1594768">
                  <a:extLst>
                    <a:ext uri="{9D8B030D-6E8A-4147-A177-3AD203B41FA5}">
                      <a16:colId xmlns:a16="http://schemas.microsoft.com/office/drawing/2014/main" val="2693390761"/>
                    </a:ext>
                  </a:extLst>
                </a:gridCol>
                <a:gridCol w="884419">
                  <a:extLst>
                    <a:ext uri="{9D8B030D-6E8A-4147-A177-3AD203B41FA5}">
                      <a16:colId xmlns:a16="http://schemas.microsoft.com/office/drawing/2014/main" val="2842681467"/>
                    </a:ext>
                  </a:extLst>
                </a:gridCol>
                <a:gridCol w="1776335">
                  <a:extLst>
                    <a:ext uri="{9D8B030D-6E8A-4147-A177-3AD203B41FA5}">
                      <a16:colId xmlns:a16="http://schemas.microsoft.com/office/drawing/2014/main" val="3619738690"/>
                    </a:ext>
                  </a:extLst>
                </a:gridCol>
                <a:gridCol w="929390">
                  <a:extLst>
                    <a:ext uri="{9D8B030D-6E8A-4147-A177-3AD203B41FA5}">
                      <a16:colId xmlns:a16="http://schemas.microsoft.com/office/drawing/2014/main" val="2871056265"/>
                    </a:ext>
                  </a:extLst>
                </a:gridCol>
                <a:gridCol w="1971206">
                  <a:extLst>
                    <a:ext uri="{9D8B030D-6E8A-4147-A177-3AD203B41FA5}">
                      <a16:colId xmlns:a16="http://schemas.microsoft.com/office/drawing/2014/main" val="2702813104"/>
                    </a:ext>
                  </a:extLst>
                </a:gridCol>
                <a:gridCol w="831954">
                  <a:extLst>
                    <a:ext uri="{9D8B030D-6E8A-4147-A177-3AD203B41FA5}">
                      <a16:colId xmlns:a16="http://schemas.microsoft.com/office/drawing/2014/main" val="2362677757"/>
                    </a:ext>
                  </a:extLst>
                </a:gridCol>
              </a:tblGrid>
              <a:tr h="1319704">
                <a:tc>
                  <a:txBody>
                    <a:bodyPr/>
                    <a:lstStyle/>
                    <a:p>
                      <a:endParaRPr lang="de-DE" sz="18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Nicht-Geflüchtete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de-DE" sz="2000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000" b="1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Geflüchtete</a:t>
                      </a:r>
                      <a:endParaRPr lang="de-DE" sz="2000" b="1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de-DE" sz="2000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Patienten</a:t>
                      </a:r>
                      <a:endParaRPr lang="de-DE" sz="2000" b="1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insgesamt</a:t>
                      </a:r>
                      <a:endParaRPr lang="de-DE" sz="2000" b="1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de-DE" sz="2000" b="1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dirty="0">
                          <a:solidFill>
                            <a:schemeClr val="bg2"/>
                          </a:solidFill>
                        </a:rPr>
                        <a:t>%</a:t>
                      </a:r>
                    </a:p>
                    <a:p>
                      <a:pPr algn="ctr"/>
                      <a:endParaRPr lang="de-DE" sz="20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929943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Männlich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11694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54,7</a:t>
                      </a:r>
                      <a:endParaRPr lang="de-DE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443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79,8</a:t>
                      </a:r>
                      <a:endParaRPr lang="de-DE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12137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55,3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8927463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Weiblich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9698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45,3</a:t>
                      </a:r>
                      <a:endParaRPr lang="de-DE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112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20,2</a:t>
                      </a:r>
                      <a:endParaRPr lang="de-DE" sz="18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9810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44,7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3570665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Gesamt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21392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21947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de-DE" sz="1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6514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4134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24DD0-E3B3-118F-EE3B-1FCF082A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4D52A6-585A-A7D9-8FDF-C248DBF7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590" y="504552"/>
            <a:ext cx="10515600" cy="1325563"/>
          </a:xfrm>
        </p:spPr>
        <p:txBody>
          <a:bodyPr/>
          <a:lstStyle/>
          <a:p>
            <a:r>
              <a:rPr lang="de-DE" dirty="0"/>
              <a:t>Ergebnisse - Alter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D21B99-ADB8-5705-E530-1C578CF84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433" y="1572968"/>
            <a:ext cx="8229600" cy="69439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 Verteilung</a:t>
            </a:r>
          </a:p>
          <a:p>
            <a:pPr marL="0" indent="0">
              <a:buNone/>
            </a:pPr>
            <a:r>
              <a:rPr lang="de-DE" sz="1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(21945) =-21,554; p&lt;0,001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B7761814-54B6-1DCC-AE0D-BF2C2DDB29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92377"/>
              </p:ext>
            </p:extLst>
          </p:nvPr>
        </p:nvGraphicFramePr>
        <p:xfrm>
          <a:off x="1310433" y="2383896"/>
          <a:ext cx="10035915" cy="3647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35715">
                  <a:extLst>
                    <a:ext uri="{9D8B030D-6E8A-4147-A177-3AD203B41FA5}">
                      <a16:colId xmlns:a16="http://schemas.microsoft.com/office/drawing/2014/main" val="2204886404"/>
                    </a:ext>
                  </a:extLst>
                </a:gridCol>
                <a:gridCol w="5800200">
                  <a:extLst>
                    <a:ext uri="{9D8B030D-6E8A-4147-A177-3AD203B41FA5}">
                      <a16:colId xmlns:a16="http://schemas.microsoft.com/office/drawing/2014/main" val="582466360"/>
                    </a:ext>
                  </a:extLst>
                </a:gridCol>
              </a:tblGrid>
              <a:tr h="10056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e-DE" sz="2000" dirty="0">
                          <a:effectLst/>
                        </a:rPr>
                        <a:t>Anzahl der Nicht-Geflüchteten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dirty="0">
                          <a:effectLst/>
                        </a:rPr>
                        <a:t>Mittelwert des Alters der Nicht-Geflüchteten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dirty="0">
                          <a:effectLst/>
                        </a:rPr>
                        <a:t>in Jahren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3489"/>
                  </a:ext>
                </a:extLst>
              </a:tr>
              <a:tr h="852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tx1"/>
                          </a:solidFill>
                          <a:effectLst/>
                        </a:rPr>
                        <a:t>21392</a:t>
                      </a:r>
                      <a:endParaRPr lang="de-DE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</a:rPr>
                        <a:t>41,00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de-DE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809898"/>
                  </a:ext>
                </a:extLst>
              </a:tr>
              <a:tr h="9259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dirty="0">
                          <a:effectLst/>
                        </a:rPr>
                        <a:t>Anzahl der Geflüchteten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Mittelwert des Alters der Geflüchteten 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bg1"/>
                          </a:solidFill>
                          <a:effectLst/>
                        </a:rPr>
                        <a:t>in Jahren</a:t>
                      </a:r>
                      <a:endParaRPr lang="de-DE" sz="20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6853921"/>
                  </a:ext>
                </a:extLst>
              </a:tr>
              <a:tr h="85267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chemeClr val="tx1"/>
                          </a:solidFill>
                          <a:effectLst/>
                        </a:rPr>
                        <a:t>555</a:t>
                      </a:r>
                      <a:endParaRPr lang="de-DE" sz="2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de-DE" sz="2000" b="1" dirty="0">
                          <a:solidFill>
                            <a:srgbClr val="FF0000"/>
                          </a:solidFill>
                          <a:effectLst/>
                        </a:rPr>
                        <a:t>27,31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endParaRPr lang="de-DE" sz="20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863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9992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A8999-216A-7419-AB93-FEC580B43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3A626-C97A-3BB7-603F-22D316A4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4885" y="563212"/>
            <a:ext cx="10515600" cy="957160"/>
          </a:xfrm>
        </p:spPr>
        <p:txBody>
          <a:bodyPr/>
          <a:lstStyle/>
          <a:p>
            <a:r>
              <a:rPr lang="de-DE" dirty="0"/>
              <a:t>Ergebnisse - Aufnahmemodus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452F63-7595-3F57-5C91-06CD585C2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0310" y="643936"/>
            <a:ext cx="7935498" cy="9571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AF16E694-1360-063D-0A4C-DBC17CAD08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27468"/>
              </p:ext>
            </p:extLst>
          </p:nvPr>
        </p:nvGraphicFramePr>
        <p:xfrm>
          <a:off x="1373160" y="2034823"/>
          <a:ext cx="8684074" cy="39113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926257">
                  <a:extLst>
                    <a:ext uri="{9D8B030D-6E8A-4147-A177-3AD203B41FA5}">
                      <a16:colId xmlns:a16="http://schemas.microsoft.com/office/drawing/2014/main" val="2534725401"/>
                    </a:ext>
                  </a:extLst>
                </a:gridCol>
                <a:gridCol w="2855040">
                  <a:extLst>
                    <a:ext uri="{9D8B030D-6E8A-4147-A177-3AD203B41FA5}">
                      <a16:colId xmlns:a16="http://schemas.microsoft.com/office/drawing/2014/main" val="2693390761"/>
                    </a:ext>
                  </a:extLst>
                </a:gridCol>
                <a:gridCol w="2902777">
                  <a:extLst>
                    <a:ext uri="{9D8B030D-6E8A-4147-A177-3AD203B41FA5}">
                      <a16:colId xmlns:a16="http://schemas.microsoft.com/office/drawing/2014/main" val="2842681467"/>
                    </a:ext>
                  </a:extLst>
                </a:gridCol>
              </a:tblGrid>
              <a:tr h="131970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Aufnahmemodus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Geflüchtete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Nicht-Geflüchtete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929943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Freiwillig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313 (56,4 %)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15017 (70,2 %)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8927463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Unfreiwillig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242 </a:t>
                      </a: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(43,6 %)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6375 </a:t>
                      </a: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(29,8 %)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03570665"/>
                  </a:ext>
                </a:extLst>
              </a:tr>
              <a:tr h="86388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Summe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555 (100 %)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21392 (100 %)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6514390"/>
                  </a:ext>
                </a:extLst>
              </a:tr>
            </a:tbl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8B35CBB3-8FAD-E42B-D2CE-CD2087D04DCB}"/>
              </a:ext>
            </a:extLst>
          </p:cNvPr>
          <p:cNvSpPr txBox="1"/>
          <p:nvPr/>
        </p:nvSpPr>
        <p:spPr>
          <a:xfrm>
            <a:off x="1303603" y="1520372"/>
            <a:ext cx="7056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Chi2=48,938; p=0,001</a:t>
            </a:r>
          </a:p>
        </p:txBody>
      </p:sp>
    </p:spTree>
    <p:extLst>
      <p:ext uri="{BB962C8B-B14F-4D97-AF65-F5344CB8AC3E}">
        <p14:creationId xmlns:p14="http://schemas.microsoft.com/office/powerpoint/2010/main" val="246502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26122-FE13-472C-BF9A-90CE635C1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7C2215-E068-D25B-087F-85644C314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612" y="476943"/>
            <a:ext cx="3469083" cy="957160"/>
          </a:xfrm>
        </p:spPr>
        <p:txBody>
          <a:bodyPr/>
          <a:lstStyle/>
          <a:p>
            <a:r>
              <a:rPr lang="de-DE" dirty="0"/>
              <a:t>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AFEAAF-458C-3B6B-01CA-EEE4ACECF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612" y="552794"/>
            <a:ext cx="8617931" cy="5378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8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7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Chi2=6,799; p=0,009</a:t>
            </a:r>
          </a:p>
          <a:p>
            <a:pPr marL="0" indent="0">
              <a:buNone/>
            </a:pPr>
            <a:endParaRPr lang="de-DE" sz="7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AE81834-48A1-E730-585F-7AE87FB77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513" y="2617570"/>
            <a:ext cx="10606761" cy="368763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F3AC2C8-4677-6F42-4708-8CF19EC2DC97}"/>
              </a:ext>
            </a:extLst>
          </p:cNvPr>
          <p:cNvSpPr txBox="1"/>
          <p:nvPr/>
        </p:nvSpPr>
        <p:spPr>
          <a:xfrm>
            <a:off x="1181612" y="1251915"/>
            <a:ext cx="10606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/>
              <a:t>Bivariate Analyse des Zusammenhangs zwischen </a:t>
            </a:r>
            <a:r>
              <a:rPr lang="de-DE" sz="2000" dirty="0" err="1"/>
              <a:t>Geflüchtetenstatus</a:t>
            </a:r>
            <a:r>
              <a:rPr lang="de-DE" sz="2000" dirty="0"/>
              <a:t> und dem Risiko eines gewaltsamen Übergriffs während eines stationären psychiatrischen Aufenthaltes </a:t>
            </a:r>
          </a:p>
        </p:txBody>
      </p:sp>
    </p:spTree>
    <p:extLst>
      <p:ext uri="{BB962C8B-B14F-4D97-AF65-F5344CB8AC3E}">
        <p14:creationId xmlns:p14="http://schemas.microsoft.com/office/powerpoint/2010/main" val="4168142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D42C5-1BE9-2A59-4A61-65D4C45E1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88DBDC-59F3-664F-BB29-364E73164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0764" y="448469"/>
            <a:ext cx="10515600" cy="587828"/>
          </a:xfrm>
        </p:spPr>
        <p:txBody>
          <a:bodyPr>
            <a:noAutofit/>
          </a:bodyPr>
          <a:lstStyle/>
          <a:p>
            <a:r>
              <a:rPr lang="de-DE" dirty="0"/>
              <a:t>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EF628B-CD36-071F-5070-0818A7AE2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395" y="236432"/>
            <a:ext cx="8617931" cy="5326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92B0864F-CD45-D96B-0A2B-2F56ACDFB2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77786"/>
              </p:ext>
            </p:extLst>
          </p:nvPr>
        </p:nvGraphicFramePr>
        <p:xfrm>
          <a:off x="1428395" y="1905000"/>
          <a:ext cx="8270775" cy="45684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9977">
                  <a:extLst>
                    <a:ext uri="{9D8B030D-6E8A-4147-A177-3AD203B41FA5}">
                      <a16:colId xmlns:a16="http://schemas.microsoft.com/office/drawing/2014/main" val="3202206515"/>
                    </a:ext>
                  </a:extLst>
                </a:gridCol>
                <a:gridCol w="1205948">
                  <a:extLst>
                    <a:ext uri="{9D8B030D-6E8A-4147-A177-3AD203B41FA5}">
                      <a16:colId xmlns:a16="http://schemas.microsoft.com/office/drawing/2014/main" val="4063776634"/>
                    </a:ext>
                  </a:extLst>
                </a:gridCol>
                <a:gridCol w="1895235">
                  <a:extLst>
                    <a:ext uri="{9D8B030D-6E8A-4147-A177-3AD203B41FA5}">
                      <a16:colId xmlns:a16="http://schemas.microsoft.com/office/drawing/2014/main" val="3771978553"/>
                    </a:ext>
                  </a:extLst>
                </a:gridCol>
                <a:gridCol w="2999615">
                  <a:extLst>
                    <a:ext uri="{9D8B030D-6E8A-4147-A177-3AD203B41FA5}">
                      <a16:colId xmlns:a16="http://schemas.microsoft.com/office/drawing/2014/main" val="1986590039"/>
                    </a:ext>
                  </a:extLst>
                </a:gridCol>
              </a:tblGrid>
              <a:tr h="897857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Variable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p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Odds Ratio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Konfidenzintervall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88665331"/>
                  </a:ext>
                </a:extLst>
              </a:tr>
              <a:tr h="28868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Geflüchtete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,296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1,278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0,807-2,023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3124752"/>
                  </a:ext>
                </a:extLst>
              </a:tr>
              <a:tr h="29070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Alter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,980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0,972-0,987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2486978"/>
                  </a:ext>
                </a:extLst>
              </a:tr>
              <a:tr h="41247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Geschlecht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1,558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1,265-1,918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8352684"/>
                  </a:ext>
                </a:extLst>
              </a:tr>
              <a:tr h="3701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F1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&lt;,001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 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 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8348141"/>
                  </a:ext>
                </a:extLst>
              </a:tr>
              <a:tr h="33947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F2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5,182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3,989-6,7339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11519363"/>
                  </a:ext>
                </a:extLst>
              </a:tr>
              <a:tr h="363273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F3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&lt;,001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2,721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1,986-3,728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3722451"/>
                  </a:ext>
                </a:extLst>
              </a:tr>
              <a:tr h="40883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F4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,882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,966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0,609-1,531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842627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F6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&lt;,001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3,913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2,464-6,215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0178288"/>
                  </a:ext>
                </a:extLst>
              </a:tr>
              <a:tr h="44481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>
                          <a:effectLst/>
                        </a:rPr>
                        <a:t>Freiwillig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&lt;,001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,242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600"/>
                        </a:spcAft>
                        <a:buNone/>
                      </a:pPr>
                      <a:r>
                        <a:rPr lang="de-DE" sz="2000" dirty="0">
                          <a:effectLst/>
                        </a:rPr>
                        <a:t>0,198-0,297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3559347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0A8A4588-586A-CAFB-DA97-F22F61B4E142}"/>
              </a:ext>
            </a:extLst>
          </p:cNvPr>
          <p:cNvSpPr txBox="1"/>
          <p:nvPr/>
        </p:nvSpPr>
        <p:spPr>
          <a:xfrm>
            <a:off x="1317521" y="1110421"/>
            <a:ext cx="83816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Multivariaten Regression für das Risiko eines gewaltsamen Übergriffs unter Einbeziehung der Variablen ( Alter, Geflüchtete/Nicht-Geflüchtete, Diagnose….)</a:t>
            </a:r>
          </a:p>
        </p:txBody>
      </p:sp>
    </p:spTree>
    <p:extLst>
      <p:ext uri="{BB962C8B-B14F-4D97-AF65-F5344CB8AC3E}">
        <p14:creationId xmlns:p14="http://schemas.microsoft.com/office/powerpoint/2010/main" val="32437108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4B502-1989-753C-8859-FAE2D3744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61C1F2-3BB3-8C63-C99B-B14F21C6C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095" y="458282"/>
            <a:ext cx="10515600" cy="957160"/>
          </a:xfrm>
        </p:spPr>
        <p:txBody>
          <a:bodyPr/>
          <a:lstStyle/>
          <a:p>
            <a:r>
              <a:rPr lang="de-DE" dirty="0"/>
              <a:t>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F89D68-F9DF-72EC-98A0-18875CF21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964" y="445715"/>
            <a:ext cx="8617931" cy="491147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de-DE" sz="72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D8536087-FCF8-3477-033E-AEF02C677D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550255"/>
              </p:ext>
            </p:extLst>
          </p:nvPr>
        </p:nvGraphicFramePr>
        <p:xfrm>
          <a:off x="1422916" y="2890935"/>
          <a:ext cx="8159622" cy="33744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9482">
                  <a:extLst>
                    <a:ext uri="{9D8B030D-6E8A-4147-A177-3AD203B41FA5}">
                      <a16:colId xmlns:a16="http://schemas.microsoft.com/office/drawing/2014/main" val="1778930867"/>
                    </a:ext>
                  </a:extLst>
                </a:gridCol>
                <a:gridCol w="1579183">
                  <a:extLst>
                    <a:ext uri="{9D8B030D-6E8A-4147-A177-3AD203B41FA5}">
                      <a16:colId xmlns:a16="http://schemas.microsoft.com/office/drawing/2014/main" val="3017272759"/>
                    </a:ext>
                  </a:extLst>
                </a:gridCol>
                <a:gridCol w="925659">
                  <a:extLst>
                    <a:ext uri="{9D8B030D-6E8A-4147-A177-3AD203B41FA5}">
                      <a16:colId xmlns:a16="http://schemas.microsoft.com/office/drawing/2014/main" val="1355401351"/>
                    </a:ext>
                  </a:extLst>
                </a:gridCol>
                <a:gridCol w="1579183">
                  <a:extLst>
                    <a:ext uri="{9D8B030D-6E8A-4147-A177-3AD203B41FA5}">
                      <a16:colId xmlns:a16="http://schemas.microsoft.com/office/drawing/2014/main" val="813127211"/>
                    </a:ext>
                  </a:extLst>
                </a:gridCol>
                <a:gridCol w="1799707">
                  <a:extLst>
                    <a:ext uri="{9D8B030D-6E8A-4147-A177-3AD203B41FA5}">
                      <a16:colId xmlns:a16="http://schemas.microsoft.com/office/drawing/2014/main" val="4044203803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1027528799"/>
                    </a:ext>
                  </a:extLst>
                </a:gridCol>
              </a:tblGrid>
              <a:tr h="130110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 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Nicht-Geflüchtete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%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Geflüchtete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Patienten </a:t>
                      </a:r>
                    </a:p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Insgesamt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%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143193"/>
                  </a:ext>
                </a:extLst>
              </a:tr>
              <a:tr h="6076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Fixierung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1880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8,8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112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1992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20,18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2711624"/>
                  </a:ext>
                </a:extLst>
              </a:tr>
              <a:tr h="6076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Keine Fixierung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19512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91,2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443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19955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79,81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5272241"/>
                  </a:ext>
                </a:extLst>
              </a:tr>
              <a:tr h="60769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Summe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21392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100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555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21947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100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896842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6F9D5972-B262-C33E-7FAE-FEC487AACBCF}"/>
              </a:ext>
            </a:extLst>
          </p:cNvPr>
          <p:cNvSpPr txBox="1"/>
          <p:nvPr/>
        </p:nvSpPr>
        <p:spPr>
          <a:xfrm>
            <a:off x="1310095" y="1278293"/>
            <a:ext cx="81596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Ergebnisse einer bivariaten Analyse des Zusammenhangs zwischen </a:t>
            </a:r>
            <a:r>
              <a:rPr lang="de-DE" sz="1800" dirty="0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Geflüchtetenstatus</a:t>
            </a: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dem Risiko einer Fixierung während eines stationären psychiatrischen Aufenthaltes</a:t>
            </a:r>
            <a:endParaRPr lang="de-DE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Chi2 = 85,068; p=0,001</a:t>
            </a:r>
          </a:p>
        </p:txBody>
      </p:sp>
    </p:spTree>
    <p:extLst>
      <p:ext uri="{BB962C8B-B14F-4D97-AF65-F5344CB8AC3E}">
        <p14:creationId xmlns:p14="http://schemas.microsoft.com/office/powerpoint/2010/main" val="4240459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27F07-4CBE-ADA5-6784-79824D4AA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5C2C49-5DC3-178D-1AEB-18C39FF8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521" y="458282"/>
            <a:ext cx="10515600" cy="957160"/>
          </a:xfrm>
        </p:spPr>
        <p:txBody>
          <a:bodyPr/>
          <a:lstStyle/>
          <a:p>
            <a:r>
              <a:rPr lang="de-DE" dirty="0"/>
              <a:t>Ergebnisse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D0D0B8-7D99-E726-F487-10A602D8C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396" y="337458"/>
            <a:ext cx="8617931" cy="95716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72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de-DE" sz="18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FA5A21E7-F5C2-04C6-82FA-EBD27E976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21790"/>
              </p:ext>
            </p:extLst>
          </p:nvPr>
        </p:nvGraphicFramePr>
        <p:xfrm>
          <a:off x="1428396" y="2392228"/>
          <a:ext cx="7972244" cy="4007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1542">
                  <a:extLst>
                    <a:ext uri="{9D8B030D-6E8A-4147-A177-3AD203B41FA5}">
                      <a16:colId xmlns:a16="http://schemas.microsoft.com/office/drawing/2014/main" val="2847497039"/>
                    </a:ext>
                  </a:extLst>
                </a:gridCol>
                <a:gridCol w="1580297">
                  <a:extLst>
                    <a:ext uri="{9D8B030D-6E8A-4147-A177-3AD203B41FA5}">
                      <a16:colId xmlns:a16="http://schemas.microsoft.com/office/drawing/2014/main" val="480010579"/>
                    </a:ext>
                  </a:extLst>
                </a:gridCol>
                <a:gridCol w="1763747">
                  <a:extLst>
                    <a:ext uri="{9D8B030D-6E8A-4147-A177-3AD203B41FA5}">
                      <a16:colId xmlns:a16="http://schemas.microsoft.com/office/drawing/2014/main" val="1095150788"/>
                    </a:ext>
                  </a:extLst>
                </a:gridCol>
                <a:gridCol w="2776658">
                  <a:extLst>
                    <a:ext uri="{9D8B030D-6E8A-4147-A177-3AD203B41FA5}">
                      <a16:colId xmlns:a16="http://schemas.microsoft.com/office/drawing/2014/main" val="180517698"/>
                    </a:ext>
                  </a:extLst>
                </a:gridCol>
              </a:tblGrid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Variable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P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Odds Ratio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Konfidenzintervall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1410604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Geflüchtete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2,039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1,587-2,620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0791738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Alter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,981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0,977-0,985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4928994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Geschlecht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1,416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1,264-1,587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1733923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F1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 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 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 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386990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F2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solidFill>
                            <a:srgbClr val="FF0000"/>
                          </a:solidFill>
                          <a:effectLst/>
                        </a:rPr>
                        <a:t>&lt;,001</a:t>
                      </a:r>
                      <a:endParaRPr lang="de-DE" sz="20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2,081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1,845-2,349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1497897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F3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,031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,830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 0,701-0,984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3007091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F4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&lt;,001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,411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0,330-0,512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3961698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F6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,130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1,249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0,937-1,666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6837223"/>
                  </a:ext>
                </a:extLst>
              </a:tr>
              <a:tr h="3507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>
                          <a:effectLst/>
                        </a:rPr>
                        <a:t>Freiwillig</a:t>
                      </a:r>
                      <a:endParaRPr lang="de-DE" sz="200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,000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,093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de-DE" sz="2000" dirty="0">
                          <a:effectLst/>
                        </a:rPr>
                        <a:t>0,83-0,104</a:t>
                      </a:r>
                      <a:endParaRPr lang="de-DE" sz="2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94063830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5381AF54-3984-60BD-114A-97F0C8DFCCD4}"/>
              </a:ext>
            </a:extLst>
          </p:cNvPr>
          <p:cNvSpPr txBox="1"/>
          <p:nvPr/>
        </p:nvSpPr>
        <p:spPr>
          <a:xfrm flipH="1">
            <a:off x="1317521" y="1288572"/>
            <a:ext cx="7972244" cy="1965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Ergebnisse einer multivariaten Regression für das Risiko einer Fixierung unter Einbeziehung der Variablen (Alter, Geflüchtete/Nicht-Geflüchtete, Diagnose….)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B8FCF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de-DE" sz="7200" b="0" i="0" u="none" strike="noStrike" kern="1200" cap="none" spc="0" normalizeH="0" baseline="0" noProof="0" dirty="0">
              <a:ln>
                <a:noFill/>
              </a:ln>
              <a:solidFill>
                <a:srgbClr val="545958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884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4D4D38-3487-EE08-8BE9-2975D9B7C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745" y="927535"/>
            <a:ext cx="10515600" cy="845062"/>
          </a:xfrm>
        </p:spPr>
        <p:txBody>
          <a:bodyPr/>
          <a:lstStyle/>
          <a:p>
            <a:r>
              <a:rPr lang="de-DE" dirty="0"/>
              <a:t>Ergebnisse - 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502654-DF95-BE84-E460-84A027C01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745" y="1847241"/>
            <a:ext cx="8752645" cy="443264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Geflüchtete Patienten wurden signifikant häufiger unfreiwillig aufgenommen als nicht-geflüchtete Patienten (</a:t>
            </a:r>
            <a:r>
              <a:rPr lang="de-DE" sz="2000" dirty="0"/>
              <a:t>Chi2=48,938; p=0,001)</a:t>
            </a:r>
            <a:endParaRPr lang="de-DE" sz="20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de-DE" sz="2000" b="0" i="0" dirty="0">
                <a:solidFill>
                  <a:srgbClr val="545958"/>
                </a:solidFill>
                <a:effectLst/>
                <a:latin typeface="Arial" panose="020B0604020202020204" pitchFamily="34" charset="0"/>
              </a:rPr>
              <a:t>Geflüchtete Patienten wurden signifikant doppelt </a:t>
            </a:r>
            <a:r>
              <a:rPr lang="de-DE" sz="2000" b="0" i="0" dirty="0">
                <a:effectLst/>
                <a:latin typeface="Arial" panose="020B0604020202020204" pitchFamily="34" charset="0"/>
              </a:rPr>
              <a:t>so </a:t>
            </a:r>
            <a:r>
              <a:rPr lang="de-DE" sz="2000" b="0" i="0" dirty="0">
                <a:solidFill>
                  <a:srgbClr val="545958"/>
                </a:solidFill>
                <a:effectLst/>
                <a:latin typeface="Arial" panose="020B0604020202020204" pitchFamily="34" charset="0"/>
              </a:rPr>
              <a:t>häufig</a:t>
            </a:r>
            <a:r>
              <a:rPr lang="de-DE" sz="2000" b="0" i="0" dirty="0">
                <a:solidFill>
                  <a:srgbClr val="1B8FCF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de-DE" sz="2000" b="0" i="0" dirty="0">
                <a:solidFill>
                  <a:srgbClr val="545958"/>
                </a:solidFill>
                <a:effectLst/>
                <a:latin typeface="Arial" panose="020B0604020202020204" pitchFamily="34" charset="0"/>
              </a:rPr>
              <a:t>fixiert</a:t>
            </a:r>
            <a:r>
              <a:rPr lang="de-DE" sz="2000" b="0" i="0" dirty="0">
                <a:effectLst/>
                <a:latin typeface="Arial" panose="020B0604020202020204" pitchFamily="34" charset="0"/>
              </a:rPr>
              <a:t> als </a:t>
            </a:r>
            <a:r>
              <a:rPr lang="de-DE" sz="2000" b="0" i="0" dirty="0">
                <a:solidFill>
                  <a:srgbClr val="545958"/>
                </a:solidFill>
                <a:effectLst/>
                <a:latin typeface="Arial" panose="020B0604020202020204" pitchFamily="34" charset="0"/>
              </a:rPr>
              <a:t>nicht-geflüchtete Patienten </a:t>
            </a:r>
            <a:r>
              <a:rPr lang="de-DE" sz="20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(OR 2,039; p&lt;0,296)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Geflüchtete Patienten wurden signifikant 1,7-mal so häufig isoliert als nicht-geflüchtete Patienten </a:t>
            </a:r>
            <a: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 1,745; p&lt;0,030)</a:t>
            </a:r>
          </a:p>
          <a:p>
            <a:pPr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 geflüchteten Patienten kam es prozentual häufiger zu Gewalt als bei nicht-geflüchteten Patienten, die Unterschiede verschwanden jedoch, wenn andere Variablen berücksichtigt wurden </a:t>
            </a:r>
            <a:r>
              <a:rPr lang="de-DE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(OR 1,278; P=0,296)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4910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E6967-4FF8-FD6E-26D7-3EB2C3C32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Ergebnisse - Zusammenfassung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2ADFF4-545A-1923-2218-BECF94952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075" y="2332800"/>
            <a:ext cx="10515600" cy="37098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Vier Fünftel der aufgenommenen geflüchteten Patienten wiesen explizit dokumentierte Sprachprobleme auf </a:t>
            </a:r>
          </a:p>
          <a:p>
            <a:pPr algn="just"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einem Drittel der Fälle wurden Dolmetscher eingesetzt</a:t>
            </a:r>
          </a:p>
          <a:p>
            <a:pPr algn="just">
              <a:lnSpc>
                <a:spcPct val="150000"/>
              </a:lnSpc>
            </a:pPr>
            <a:r>
              <a:rPr lang="de-DE" sz="20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Bei der Untersuchung der kulturspezifischen Anamnese wurden außer den Sprachproblemen, die in 82 % der Fälle exploriert und dokumentiert wurden, die anderen Kriterien gar nicht oder nur in 1/3 der Fälle exploriert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67260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6E580B-802C-C812-D174-A9E522DF6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7075" y="748539"/>
            <a:ext cx="8430359" cy="994172"/>
          </a:xfrm>
        </p:spPr>
        <p:txBody>
          <a:bodyPr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Schlussfolgerung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1B4E01-6ADB-37C5-946A-7B942A981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2346" y="1671759"/>
            <a:ext cx="8460150" cy="392205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durchgeführte multivariate Berechnung zeigte jedoch, dass die Wahrscheinlichkeit, als geflüchteter Patient im Vergleich zu nicht-geflüchteten Patienten einen aggressiven Übergriff zu begehen, nicht mehr signifikant erhöht war (OR 1,278; p&lt;0,296). Es konnte vielmehr gezeigt werden, dass andere Variablen Prädiktoren für aggressives Verhalten waren und nicht die Variable ,Geflüchtete</a:t>
            </a:r>
            <a:r>
              <a:rPr lang="de-DE" sz="135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‘.</a:t>
            </a:r>
          </a:p>
          <a:p>
            <a:pPr algn="just"/>
            <a:r>
              <a:rPr lang="de-DE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Grube et al. (2004), Ethnisch-nationale Zugehörigkeit und Aggressivität - „Matched-pair”-Untersuchung an einer akutpsychiatrischen </a:t>
            </a:r>
            <a:r>
              <a:rPr lang="de-DE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Inanspruchnahmepopulation</a:t>
            </a:r>
            <a:r>
              <a:rPr lang="de-DE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Psychiatr</a:t>
            </a:r>
            <a:r>
              <a:rPr lang="en-GB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Prax</a:t>
            </a:r>
            <a:r>
              <a:rPr lang="en-GB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31:11–15. </a:t>
            </a:r>
            <a:r>
              <a:rPr lang="en-GB" sz="13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en-GB" sz="1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10.1055/s-2003-812566</a:t>
            </a:r>
            <a:endParaRPr lang="de-DE" sz="13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de-DE" sz="13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35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105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eschweifte Klammer rechts 3">
            <a:extLst>
              <a:ext uri="{FF2B5EF4-FFF2-40B4-BE49-F238E27FC236}">
                <a16:creationId xmlns:a16="http://schemas.microsoft.com/office/drawing/2014/main" id="{E339CC08-688F-225E-FA7C-57FAACF3C699}"/>
              </a:ext>
            </a:extLst>
          </p:cNvPr>
          <p:cNvSpPr/>
          <p:nvPr/>
        </p:nvSpPr>
        <p:spPr>
          <a:xfrm rot="5400000">
            <a:off x="5626598" y="887500"/>
            <a:ext cx="791642" cy="8350029"/>
          </a:xfrm>
          <a:prstGeom prst="rightBrace">
            <a:avLst>
              <a:gd name="adj1" fmla="val 25000"/>
              <a:gd name="adj2" fmla="val 50332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5BB417F-1100-56A2-7839-3C4416CBAF5A}"/>
              </a:ext>
            </a:extLst>
          </p:cNvPr>
          <p:cNvSpPr txBox="1"/>
          <p:nvPr/>
        </p:nvSpPr>
        <p:spPr>
          <a:xfrm>
            <a:off x="3321697" y="5458335"/>
            <a:ext cx="5709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 </a:t>
            </a:r>
            <a:r>
              <a:rPr lang="de-DE" sz="2400" b="1" dirty="0"/>
              <a:t>Anti-Diskriminierung und Aufklärung</a:t>
            </a:r>
          </a:p>
        </p:txBody>
      </p:sp>
    </p:spTree>
    <p:extLst>
      <p:ext uri="{BB962C8B-B14F-4D97-AF65-F5344CB8AC3E}">
        <p14:creationId xmlns:p14="http://schemas.microsoft.com/office/powerpoint/2010/main" val="18211551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FA41DA-8D32-DB72-31F5-F479A3FBA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849" y="949828"/>
            <a:ext cx="10610825" cy="994172"/>
          </a:xfrm>
        </p:spPr>
        <p:txBody>
          <a:bodyPr/>
          <a:lstStyle/>
          <a:p>
            <a:pPr algn="ctr"/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Schlussfolgerung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30356F-47F3-0801-18AA-7D440A11A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075" y="1944000"/>
            <a:ext cx="10515600" cy="4319014"/>
          </a:xfrm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de-DE" sz="2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zeigte sich, dass geflüchtete Patienten signifikant </a:t>
            </a: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rgbClr val="545958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häufiger unfreiwillig aufgenommen wurden als nicht-geflüchtete Patienten und </a:t>
            </a:r>
            <a:r>
              <a:rPr lang="de-DE" sz="2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signifikant  doppelt so häufig fixiert und signifikant 1,7-mal so häufig isoliert wurden, wie nicht-geflüchtete Patienten.</a:t>
            </a:r>
          </a:p>
          <a:p>
            <a:r>
              <a:rPr lang="de-DE" sz="1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Gavriloric</a:t>
            </a:r>
            <a:r>
              <a:rPr lang="de-DE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(2022), </a:t>
            </a:r>
            <a:r>
              <a:rPr lang="en-GB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Seclusion as a coercive measure in suicidality – daily routine or exception? BMC Psychiatry 22:431. </a:t>
            </a:r>
            <a:r>
              <a:rPr lang="en-GB" sz="1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en-GB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10.1186/s12888-022-04076-x</a:t>
            </a:r>
            <a:endParaRPr lang="de-DE" sz="15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de-DE" sz="1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Norredam</a:t>
            </a:r>
            <a:r>
              <a:rPr lang="de-DE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et al. (2010),</a:t>
            </a:r>
            <a:r>
              <a:rPr lang="en-GB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Excess use of coercive measures in psychiatry among migrants compared with native Danes. Acta </a:t>
            </a:r>
            <a:r>
              <a:rPr lang="en-GB" sz="1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Psychiatrica</a:t>
            </a:r>
            <a:r>
              <a:rPr lang="en-GB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Scandinavica 121:143–151. </a:t>
            </a:r>
            <a:r>
              <a:rPr lang="en-GB" sz="1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doi</a:t>
            </a:r>
            <a:r>
              <a:rPr lang="en-GB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10.1111/j.1600-0447.2009. 01418.x</a:t>
            </a:r>
          </a:p>
          <a:p>
            <a:pPr marL="0" indent="0">
              <a:buNone/>
            </a:pPr>
            <a:endParaRPr lang="en-GB" sz="10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de-DE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Mögliche Gründe für die signifikant häufigere Isolation und Fixierung:</a:t>
            </a:r>
          </a:p>
          <a:p>
            <a:pPr marL="0" indent="0" algn="ctr">
              <a:buNone/>
            </a:pPr>
            <a:endParaRPr lang="de-DE" sz="2100" b="1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Kommunikationsschwierigkeiten </a:t>
            </a:r>
          </a:p>
          <a:p>
            <a:r>
              <a:rPr lang="de-DE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Fehlinterpretation der</a:t>
            </a:r>
          </a:p>
          <a:p>
            <a:pPr marL="0" indent="0">
              <a:buNone/>
            </a:pPr>
            <a:r>
              <a:rPr lang="de-DE" sz="21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Emotionen des Patienten</a:t>
            </a:r>
            <a:endParaRPr lang="de-DE" sz="2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sz="13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sz="13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de-DE" sz="135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Pfeil: nach rechts 3">
            <a:extLst>
              <a:ext uri="{FF2B5EF4-FFF2-40B4-BE49-F238E27FC236}">
                <a16:creationId xmlns:a16="http://schemas.microsoft.com/office/drawing/2014/main" id="{15278BE8-9FCF-45EC-BFF8-5E71F07AE7F5}"/>
              </a:ext>
            </a:extLst>
          </p:cNvPr>
          <p:cNvSpPr/>
          <p:nvPr/>
        </p:nvSpPr>
        <p:spPr>
          <a:xfrm>
            <a:off x="5398475" y="5128385"/>
            <a:ext cx="1094400" cy="756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FC67077-B523-EE19-0C69-B6C91848CAD1}"/>
              </a:ext>
            </a:extLst>
          </p:cNvPr>
          <p:cNvSpPr txBox="1"/>
          <p:nvPr/>
        </p:nvSpPr>
        <p:spPr>
          <a:xfrm>
            <a:off x="6841605" y="5168589"/>
            <a:ext cx="4874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Schwierigkeit bei der Deeskalation und der Verhinderung von Zwangsmaßnahmen   </a:t>
            </a:r>
          </a:p>
          <a:p>
            <a:pPr marL="0" indent="0">
              <a:buNone/>
            </a:pPr>
            <a:endParaRPr lang="de-DE" sz="18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27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81200" y="856149"/>
            <a:ext cx="8229600" cy="1200150"/>
          </a:xfrm>
        </p:spPr>
        <p:txBody>
          <a:bodyPr/>
          <a:lstStyle/>
          <a:p>
            <a:r>
              <a:rPr lang="de-DE" dirty="0">
                <a:effectLst/>
              </a:rPr>
              <a:t> Stressmodell von Sluzki (2001)</a:t>
            </a:r>
          </a:p>
        </p:txBody>
      </p:sp>
      <p:pic>
        <p:nvPicPr>
          <p:cNvPr id="163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572" y="2295729"/>
            <a:ext cx="5942857" cy="3257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4420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AD37F2F-F091-80EF-01B8-E94690948F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75520" y="438150"/>
            <a:ext cx="8435280" cy="1200150"/>
          </a:xfrm>
        </p:spPr>
        <p:txBody>
          <a:bodyPr/>
          <a:lstStyle/>
          <a:p>
            <a:pPr eaLnBrk="1" hangingPunct="1"/>
            <a:r>
              <a:rPr lang="de-DE" altLang="de-DE" dirty="0"/>
              <a:t>Integrationsstile - Übersicht</a:t>
            </a:r>
            <a:endParaRPr kumimoji="0" lang="de-DE" altLang="de-DE" dirty="0"/>
          </a:p>
        </p:txBody>
      </p:sp>
      <p:sp>
        <p:nvSpPr>
          <p:cNvPr id="172035" name="Rectangle 3">
            <a:extLst>
              <a:ext uri="{FF2B5EF4-FFF2-40B4-BE49-F238E27FC236}">
                <a16:creationId xmlns:a16="http://schemas.microsoft.com/office/drawing/2014/main" id="{1F548FB4-23DA-662B-2BD3-76465E6A5E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03512" y="1905000"/>
            <a:ext cx="5331653" cy="451485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1. Integration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b="1" dirty="0">
                <a:latin typeface="Arial" panose="020B0604020202020204" pitchFamily="34" charset="0"/>
              </a:rPr>
              <a:t>	</a:t>
            </a:r>
            <a:r>
              <a:rPr lang="de-DE" altLang="de-DE" sz="2000" dirty="0">
                <a:latin typeface="Arial" panose="020B0604020202020204" pitchFamily="34" charset="0"/>
              </a:rPr>
              <a:t>Beide kulturelle Traditionen sind es wert, beibehalten bzw. erworben zu werden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8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2. Assimilation</a:t>
            </a:r>
            <a:endParaRPr lang="de-DE" altLang="de-DE" sz="20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b="1" dirty="0">
                <a:latin typeface="Arial" panose="020B0604020202020204" pitchFamily="34" charset="0"/>
              </a:rPr>
              <a:t>	</a:t>
            </a:r>
            <a:r>
              <a:rPr lang="de-DE" altLang="de-DE" sz="2000" dirty="0">
                <a:latin typeface="Arial" panose="020B0604020202020204" pitchFamily="34" charset="0"/>
              </a:rPr>
              <a:t>Entscheidung zugunsten der Aufnahmekultur, Vernachlässigung der Herkunftskultur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3. Separation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latin typeface="Arial" panose="020B0604020202020204" pitchFamily="34" charset="0"/>
              </a:rPr>
              <a:t>	Beibehaltung der Herkunftskultur, Ablehnung der Aufnahmekultur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de-DE" altLang="de-DE" sz="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4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</a:rPr>
              <a:t>4. Marginalisierung </a:t>
            </a:r>
            <a:r>
              <a:rPr lang="de-DE" altLang="de-DE" sz="2000" dirty="0">
                <a:latin typeface="Arial" panose="020B0604020202020204" pitchFamily="34" charset="0"/>
              </a:rPr>
              <a:t>(Abgrenzung)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de-DE" altLang="de-DE" sz="2000" dirty="0">
                <a:latin typeface="Arial" panose="020B0604020202020204" pitchFamily="34" charset="0"/>
              </a:rPr>
              <a:t>	Beide Kulturen werden vollständig abgelehnt</a:t>
            </a:r>
            <a:endParaRPr lang="de-DE" altLang="de-DE" sz="1600" dirty="0"/>
          </a:p>
        </p:txBody>
      </p:sp>
      <p:graphicFrame>
        <p:nvGraphicFramePr>
          <p:cNvPr id="172036" name="Group 4">
            <a:extLst>
              <a:ext uri="{FF2B5EF4-FFF2-40B4-BE49-F238E27FC236}">
                <a16:creationId xmlns:a16="http://schemas.microsoft.com/office/drawing/2014/main" id="{4A829027-3746-FC38-71F4-85654FA77453}"/>
              </a:ext>
            </a:extLst>
          </p:cNvPr>
          <p:cNvGraphicFramePr>
            <a:graphicFrameLocks noGrp="1"/>
          </p:cNvGraphicFramePr>
          <p:nvPr/>
        </p:nvGraphicFramePr>
        <p:xfrm>
          <a:off x="7311008" y="1905000"/>
          <a:ext cx="3177480" cy="4343400"/>
        </p:xfrm>
        <a:graphic>
          <a:graphicData uri="http://schemas.openxmlformats.org/drawingml/2006/table">
            <a:tbl>
              <a:tblPr/>
              <a:tblGrid>
                <a:gridCol w="130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28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69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Eigene Kultur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Gastland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Integration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Assimilation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Separation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66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Marginali-sierung</a:t>
                      </a:r>
                      <a:endParaRPr kumimoji="0" lang="de-DE" alt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</a:t>
                      </a:r>
                      <a:endParaRPr kumimoji="0" lang="de-DE" altLang="de-DE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8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 sz="2000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>
                        <a:spcBef>
                          <a:spcPct val="20000"/>
                        </a:spcBef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Helvetica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58" name="Rectangle 30">
            <a:extLst>
              <a:ext uri="{FF2B5EF4-FFF2-40B4-BE49-F238E27FC236}">
                <a16:creationId xmlns:a16="http://schemas.microsoft.com/office/drawing/2014/main" id="{75A44D7C-B299-3FA2-725B-81870ABA9B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862" y="1296668"/>
            <a:ext cx="169790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kumimoji="1" sz="32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"/>
              <a:defRPr kumimoji="1" sz="28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kumimoji="1"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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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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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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"/>
              <a:defRPr kumimoji="1" sz="20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buFont typeface="Times" panose="02020603050405020304" pitchFamily="18" charset="0"/>
              <a:buNone/>
            </a:pPr>
            <a:r>
              <a:rPr kumimoji="0" lang="de-DE" altLang="de-DE" sz="1800" dirty="0">
                <a:latin typeface="Arial" panose="020B0604020202020204" pitchFamily="34" charset="0"/>
              </a:rPr>
              <a:t>(nach J. Berry)</a:t>
            </a:r>
            <a:endParaRPr kumimoji="0" lang="de-DE" altLang="de-DE" sz="2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997056-C4D9-BCEF-B165-88C24220F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530" y="254410"/>
            <a:ext cx="10515600" cy="1325563"/>
          </a:xfrm>
        </p:spPr>
        <p:txBody>
          <a:bodyPr/>
          <a:lstStyle/>
          <a:p>
            <a:r>
              <a:rPr lang="de-DE" dirty="0"/>
              <a:t>Voraussetzungen zur Transkulturellen</a:t>
            </a:r>
            <a:br>
              <a:rPr lang="de-DE" dirty="0"/>
            </a:br>
            <a:r>
              <a:rPr lang="de-DE" dirty="0"/>
              <a:t>     Psychiatrischen Behandlung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5D76E0-2FB7-B03B-3A20-9E70557FD923}"/>
              </a:ext>
            </a:extLst>
          </p:cNvPr>
          <p:cNvSpPr txBox="1">
            <a:spLocks noChangeArrowheads="1"/>
          </p:cNvSpPr>
          <p:nvPr/>
        </p:nvSpPr>
        <p:spPr>
          <a:xfrm>
            <a:off x="1655445" y="2617485"/>
            <a:ext cx="3810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1B8FCF"/>
              </a:buClr>
              <a:buFont typeface="Wingdings" panose="05000000000000000000" pitchFamily="2" charset="2"/>
              <a:buChar char="à"/>
              <a:defRPr sz="2500" kern="1200" baseline="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B8FCF"/>
              </a:buClr>
              <a:buFont typeface="Wingdings" panose="05000000000000000000" pitchFamily="2" charset="2"/>
              <a:buChar char="à"/>
              <a:defRPr sz="2400" b="0" i="0" kern="1200" baseline="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B8FCF"/>
              </a:buClr>
              <a:buFont typeface="Wingdings" panose="05000000000000000000" pitchFamily="2" charset="2"/>
              <a:buChar char="à"/>
              <a:defRPr sz="2000" b="0" i="0" kern="1200" baseline="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B8FCF"/>
              </a:buClr>
              <a:buFont typeface="Wingdings" panose="05000000000000000000" pitchFamily="2" charset="2"/>
              <a:buChar char="à"/>
              <a:defRPr sz="1800" b="0" i="0" kern="1200" baseline="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1B8FCF"/>
              </a:buClr>
              <a:buFont typeface="Wingdings" panose="05000000000000000000" pitchFamily="2" charset="2"/>
              <a:buChar char="à"/>
              <a:defRPr sz="1800" b="0" i="0" kern="1200" baseline="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de-DE" altLang="de-DE" sz="2400" dirty="0"/>
              <a:t>	</a:t>
            </a:r>
            <a:r>
              <a:rPr lang="de-DE" altLang="de-DE" sz="2100" b="1" dirty="0"/>
              <a:t>Bewerter</a:t>
            </a:r>
            <a:r>
              <a:rPr lang="de-DE" altLang="de-DE" sz="2100" dirty="0"/>
              <a:t>	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Angst vor dem Fremden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hochselektive Wahrnehmung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eigene Werte sind absolut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Bewerten wichtiger als Beschreiben	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eigene Kultur wird als überlegen gesehen	</a:t>
            </a:r>
          </a:p>
          <a:p>
            <a:pPr>
              <a:buClrTx/>
              <a:buFont typeface="Arial" panose="020B0604020202020204" pitchFamily="34" charset="0"/>
              <a:buChar char="•"/>
            </a:pPr>
            <a:r>
              <a:rPr lang="de-DE" altLang="de-DE" sz="1800" dirty="0"/>
              <a:t>sucht Bestätigung seines Vorwissens	</a:t>
            </a:r>
          </a:p>
          <a:p>
            <a:endParaRPr lang="de-DE" altLang="de-DE" sz="17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2597F2-8C6C-309A-4B5B-89ABDDCB95AD}"/>
              </a:ext>
            </a:extLst>
          </p:cNvPr>
          <p:cNvSpPr txBox="1">
            <a:spLocks noChangeArrowheads="1"/>
          </p:cNvSpPr>
          <p:nvPr/>
        </p:nvSpPr>
        <p:spPr>
          <a:xfrm>
            <a:off x="6096000" y="2567662"/>
            <a:ext cx="3810000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de-DE" altLang="de-DE" sz="2400" dirty="0"/>
              <a:t>	</a:t>
            </a:r>
            <a:r>
              <a:rPr lang="de-DE" altLang="de-DE" sz="2100" b="1" dirty="0"/>
              <a:t>Entdecker</a:t>
            </a:r>
            <a:r>
              <a:rPr lang="de-DE" altLang="de-DE" sz="1900" dirty="0"/>
              <a:t>	</a:t>
            </a:r>
          </a:p>
          <a:p>
            <a:r>
              <a:rPr lang="de-DE" altLang="de-DE" sz="1800" dirty="0"/>
              <a:t>Neugier auf das Fremde</a:t>
            </a:r>
          </a:p>
          <a:p>
            <a:r>
              <a:rPr lang="de-DE" altLang="de-DE" sz="1800" dirty="0"/>
              <a:t>offene Wahrnehmung</a:t>
            </a:r>
          </a:p>
          <a:p>
            <a:r>
              <a:rPr lang="de-DE" altLang="de-DE" sz="1800" dirty="0"/>
              <a:t>eigene Werte sind relativ</a:t>
            </a:r>
          </a:p>
          <a:p>
            <a:r>
              <a:rPr lang="de-DE" altLang="de-DE" sz="1800" dirty="0"/>
              <a:t>Beschreiben wichtiger als Bewerten	</a:t>
            </a:r>
          </a:p>
          <a:p>
            <a:r>
              <a:rPr lang="de-DE" altLang="de-DE" sz="1800" dirty="0"/>
              <a:t>eigene Kultur wird als eine unter vielen gesehen	</a:t>
            </a:r>
          </a:p>
          <a:p>
            <a:r>
              <a:rPr lang="de-DE" altLang="de-DE" sz="1800" dirty="0"/>
              <a:t>sucht Modifikation seines Vorwissens</a:t>
            </a:r>
            <a:endParaRPr lang="de-DE" altLang="de-DE" sz="3200" dirty="0"/>
          </a:p>
        </p:txBody>
      </p:sp>
      <p:sp>
        <p:nvSpPr>
          <p:cNvPr id="6" name="Text Box 7">
            <a:extLst>
              <a:ext uri="{FF2B5EF4-FFF2-40B4-BE49-F238E27FC236}">
                <a16:creationId xmlns:a16="http://schemas.microsoft.com/office/drawing/2014/main" id="{C9B7BAC8-EA17-FACF-54FA-30B191944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1948" y="1683664"/>
            <a:ext cx="82296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5000"/>
              <a:buFont typeface="Wingdings" panose="05000000000000000000" pitchFamily="2" charset="2"/>
              <a:buChar char="n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de-DE" altLang="de-DE" sz="3000" dirty="0"/>
              <a:t>Interkulturelle Einstellungen</a:t>
            </a:r>
          </a:p>
        </p:txBody>
      </p:sp>
    </p:spTree>
    <p:extLst>
      <p:ext uri="{BB962C8B-B14F-4D97-AF65-F5344CB8AC3E}">
        <p14:creationId xmlns:p14="http://schemas.microsoft.com/office/powerpoint/2010/main" val="164561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A112B-25F3-B1FD-2001-2C4D383D3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075" y="4851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de-DE" dirty="0"/>
              <a:t>Welche Maßnahmen helfen bei aggressiven Geflüchteten bzw. wie kann aggressives Verhalten bei Geflüchteten vermieden werden?</a:t>
            </a:r>
            <a:endParaRPr lang="de-DE" sz="18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1E251A-5BEF-AF7B-3B15-7DBACFDE82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051" y="2388549"/>
            <a:ext cx="10515600" cy="4264177"/>
          </a:xfrm>
        </p:spPr>
        <p:txBody>
          <a:bodyPr>
            <a:normAutofit/>
          </a:bodyPr>
          <a:lstStyle/>
          <a:p>
            <a:r>
              <a:rPr lang="de-DE" dirty="0"/>
              <a:t>Neugierige, offene und nicht-bewertende Haltung</a:t>
            </a:r>
          </a:p>
          <a:p>
            <a:r>
              <a:rPr lang="de-DE" dirty="0"/>
              <a:t>Dolmetscher vermehrt einsetzen </a:t>
            </a:r>
          </a:p>
          <a:p>
            <a:r>
              <a:rPr lang="de-DE" dirty="0"/>
              <a:t>Heterogenität des Teams</a:t>
            </a:r>
          </a:p>
          <a:p>
            <a:r>
              <a:rPr lang="de-DE" dirty="0"/>
              <a:t>Sich bemühen, eine kulturspezifische Anamnese durchzuführen</a:t>
            </a:r>
          </a:p>
          <a:p>
            <a:r>
              <a:rPr lang="de-DE" dirty="0"/>
              <a:t>Kulturelle Missverständnisse  vermeiden, durch vermehrten Einsatz von Kulturmediatoren und spezifischen Fortbildungen für Mitarbeiter (Kulturkompetenztraining)</a:t>
            </a:r>
          </a:p>
          <a:p>
            <a:r>
              <a:rPr lang="de-DE" dirty="0"/>
              <a:t>V.a. bei psychotischen geflüchteten Patienten frühzeitiger Dolmetschereisatz und frühzeitige medikamentöse Behandlung</a:t>
            </a:r>
          </a:p>
        </p:txBody>
      </p:sp>
    </p:spTree>
    <p:extLst>
      <p:ext uri="{BB962C8B-B14F-4D97-AF65-F5344CB8AC3E}">
        <p14:creationId xmlns:p14="http://schemas.microsoft.com/office/powerpoint/2010/main" val="32790691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in Bild, das Muster, Kunst, Quadrat, Grafiken enthält.&#10;&#10;KI-generierte Inhalte können fehlerhaft sein.">
            <a:extLst>
              <a:ext uri="{FF2B5EF4-FFF2-40B4-BE49-F238E27FC236}">
                <a16:creationId xmlns:a16="http://schemas.microsoft.com/office/drawing/2014/main" id="{3971572E-551C-B49F-0025-156CCE42204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0466" y="643466"/>
            <a:ext cx="5571067" cy="557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99925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74CA4E-4A4F-1E52-3A8B-DF00B2D9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4443" y="230519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400" dirty="0"/>
              <a:t>Vielen Dank für Ihre Aufmerksamkeit!</a:t>
            </a:r>
          </a:p>
        </p:txBody>
      </p:sp>
    </p:spTree>
    <p:extLst>
      <p:ext uri="{BB962C8B-B14F-4D97-AF65-F5344CB8AC3E}">
        <p14:creationId xmlns:p14="http://schemas.microsoft.com/office/powerpoint/2010/main" val="1685154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E9FC8FA-EEA3-F277-612B-712951CB1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471" y="3955358"/>
            <a:ext cx="3555868" cy="1794520"/>
          </a:xfrm>
        </p:spPr>
        <p:txBody>
          <a:bodyPr>
            <a:normAutofit fontScale="62500" lnSpcReduction="20000"/>
          </a:bodyPr>
          <a:lstStyle/>
          <a:p>
            <a:r>
              <a:rPr lang="de-DE" dirty="0"/>
              <a:t>Klinikum Heidenheim</a:t>
            </a:r>
          </a:p>
          <a:p>
            <a:r>
              <a:rPr lang="de-DE" dirty="0"/>
              <a:t>Klinik für Psychiatrie, Psychotherapie und Psychosomatik</a:t>
            </a:r>
          </a:p>
          <a:p>
            <a:r>
              <a:rPr lang="de-DE" dirty="0"/>
              <a:t>Dr. med. José Marie Koussemou </a:t>
            </a:r>
          </a:p>
          <a:p>
            <a:r>
              <a:rPr lang="de-DE" dirty="0" err="1"/>
              <a:t>Schloßhaustraße</a:t>
            </a:r>
            <a:r>
              <a:rPr lang="de-DE" dirty="0"/>
              <a:t> 100</a:t>
            </a:r>
          </a:p>
          <a:p>
            <a:r>
              <a:rPr lang="de-DE" dirty="0"/>
              <a:t>89522 Heidenheim</a:t>
            </a:r>
          </a:p>
          <a:p>
            <a:r>
              <a:rPr lang="de-DE" dirty="0"/>
              <a:t>T +49 (0)7321 33 2452</a:t>
            </a:r>
          </a:p>
          <a:p>
            <a:r>
              <a:rPr lang="de-DE" dirty="0" err="1"/>
              <a:t>www.kliniken-heidenheim.de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1917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Klinikum Heidenheim">
      <a:dk1>
        <a:srgbClr val="545958"/>
      </a:dk1>
      <a:lt1>
        <a:srgbClr val="FFFFFF"/>
      </a:lt1>
      <a:dk2>
        <a:srgbClr val="545958"/>
      </a:dk2>
      <a:lt2>
        <a:srgbClr val="FFFFFF"/>
      </a:lt2>
      <a:accent1>
        <a:srgbClr val="1B8FCF"/>
      </a:accent1>
      <a:accent2>
        <a:srgbClr val="004F9F"/>
      </a:accent2>
      <a:accent3>
        <a:srgbClr val="9CC3A3"/>
      </a:accent3>
      <a:accent4>
        <a:srgbClr val="545958"/>
      </a:accent4>
      <a:accent5>
        <a:srgbClr val="83D0F5"/>
      </a:accent5>
      <a:accent6>
        <a:srgbClr val="005378"/>
      </a:accent6>
      <a:hlink>
        <a:srgbClr val="D9E6B1"/>
      </a:hlink>
      <a:folHlink>
        <a:srgbClr val="8F9590"/>
      </a:folHlink>
    </a:clrScheme>
    <a:fontScheme name="Klinikum Heidenheim_Schrif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_Vorlage_Klinikum_Heidenheim_2024.pptx" id="{86090C48-F247-4235-A35A-E0841295C726}" vid="{67BC6BCE-9180-4608-85BF-7AB5908C857F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8CD2499EE04E34EBA7BA3E43CADF135" ma:contentTypeVersion="7" ma:contentTypeDescription="Ein neues Dokument erstellen." ma:contentTypeScope="" ma:versionID="670967a395a1c910ce5695a3e0ffe422">
  <xsd:schema xmlns:xsd="http://www.w3.org/2001/XMLSchema" xmlns:xs="http://www.w3.org/2001/XMLSchema" xmlns:p="http://schemas.microsoft.com/office/2006/metadata/properties" xmlns:ns3="b923b5aa-8cc0-427e-ba9e-3fc07c1dec8e" xmlns:ns4="dae32ab8-9e28-4cc7-9fc6-a5d5ab9b31e3" targetNamespace="http://schemas.microsoft.com/office/2006/metadata/properties" ma:root="true" ma:fieldsID="a4e639a5d36e95b812e2d82fe9d8e482" ns3:_="" ns4:_="">
    <xsd:import namespace="b923b5aa-8cc0-427e-ba9e-3fc07c1dec8e"/>
    <xsd:import namespace="dae32ab8-9e28-4cc7-9fc6-a5d5ab9b31e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3b5aa-8cc0-427e-ba9e-3fc07c1dec8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Freigabehinweis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32ab8-9e28-4cc7-9fc6-a5d5ab9b31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94D3D9F-CEB1-49CE-9C6D-1E6F35F30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23b5aa-8cc0-427e-ba9e-3fc07c1dec8e"/>
    <ds:schemaRef ds:uri="dae32ab8-9e28-4cc7-9fc6-a5d5ab9b31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7CC254-B892-401F-B1DA-0B3A0C7BCE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4BB8AE-1E51-456F-B8B0-53D12096DD38}">
  <ds:schemaRefs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b923b5aa-8cc0-427e-ba9e-3fc07c1dec8e"/>
    <ds:schemaRef ds:uri="http://purl.org/dc/elements/1.1/"/>
    <ds:schemaRef ds:uri="http://schemas.microsoft.com/office/infopath/2007/PartnerControls"/>
    <ds:schemaRef ds:uri="dae32ab8-9e28-4cc7-9fc6-a5d5ab9b31e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PowerPoint_Vorlage_Klinikum_Heidenheim_2024</Template>
  <TotalTime>0</TotalTime>
  <Words>1371</Words>
  <Application>Microsoft Office PowerPoint</Application>
  <PresentationFormat>Breitbild</PresentationFormat>
  <Paragraphs>371</Paragraphs>
  <Slides>27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35" baseType="lpstr">
      <vt:lpstr>Arial</vt:lpstr>
      <vt:lpstr>Calibri</vt:lpstr>
      <vt:lpstr>Helvetica Neue LT Std</vt:lpstr>
      <vt:lpstr>HelveticaNeueLT Pro 55 Roman</vt:lpstr>
      <vt:lpstr>HelveticaNeueLT Std</vt:lpstr>
      <vt:lpstr>Times</vt:lpstr>
      <vt:lpstr>Wingdings</vt:lpstr>
      <vt:lpstr>Office</vt:lpstr>
      <vt:lpstr>  </vt:lpstr>
      <vt:lpstr>Gliederung</vt:lpstr>
      <vt:lpstr>PowerPoint-Präsentation</vt:lpstr>
      <vt:lpstr>Einleitung</vt:lpstr>
      <vt:lpstr>Fragestellung</vt:lpstr>
      <vt:lpstr>Fragestellung</vt:lpstr>
      <vt:lpstr>Methode</vt:lpstr>
      <vt:lpstr>Methode</vt:lpstr>
      <vt:lpstr>Methode</vt:lpstr>
      <vt:lpstr>Ergebnisse</vt:lpstr>
      <vt:lpstr>Ergebnisse - Alter</vt:lpstr>
      <vt:lpstr>Ergebnisse - Aufnahmemodus</vt:lpstr>
      <vt:lpstr>Ergebnisse</vt:lpstr>
      <vt:lpstr>Ergebnisse</vt:lpstr>
      <vt:lpstr>Ergebnisse</vt:lpstr>
      <vt:lpstr>Ergebnisse</vt:lpstr>
      <vt:lpstr>Ergebnisse - Zusammenfassung</vt:lpstr>
      <vt:lpstr>Ergebnisse - Zusammenfassung</vt:lpstr>
      <vt:lpstr>Schlussfolgerung</vt:lpstr>
      <vt:lpstr>Schlussfolgerung</vt:lpstr>
      <vt:lpstr> Stressmodell von Sluzki (2001)</vt:lpstr>
      <vt:lpstr>Integrationsstile - Übersicht</vt:lpstr>
      <vt:lpstr>Voraussetzungen zur Transkulturellen      Psychiatrischen Behandlung</vt:lpstr>
      <vt:lpstr>Welche Maßnahmen helfen bei aggressiven Geflüchteten bzw. wie kann aggressives Verhalten bei Geflüchteten vermieden werden?</vt:lpstr>
      <vt:lpstr>PowerPoint-Präsentation</vt:lpstr>
      <vt:lpstr>Vielen Dank für Ihre Aufmerksamkeit!</vt:lpstr>
      <vt:lpstr>PowerPoint-Präsentation</vt:lpstr>
    </vt:vector>
  </TitlesOfParts>
  <Company>Kliniken Landkreis Heidenheim gGmbH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der Präsentation  kurz und knapp</dc:title>
  <dc:creator>Koussemou, José Marie (CA)</dc:creator>
  <cp:lastModifiedBy>Koussemou, José Marie (CA)</cp:lastModifiedBy>
  <cp:revision>58</cp:revision>
  <dcterms:created xsi:type="dcterms:W3CDTF">2024-09-19T12:56:17Z</dcterms:created>
  <dcterms:modified xsi:type="dcterms:W3CDTF">2026-09-30T06:03:14Z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0x01010088CD2499EE04E34EBA7BA3E43CADF135</vt:lpwstr>
  </property>
</Properties>
</file>