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2" r:id="rId4"/>
    <p:sldId id="293" r:id="rId5"/>
    <p:sldId id="263" r:id="rId6"/>
    <p:sldId id="264" r:id="rId7"/>
    <p:sldId id="268" r:id="rId8"/>
    <p:sldId id="269" r:id="rId9"/>
    <p:sldId id="271" r:id="rId10"/>
    <p:sldId id="273" r:id="rId11"/>
    <p:sldId id="274" r:id="rId12"/>
    <p:sldId id="275" r:id="rId13"/>
    <p:sldId id="276" r:id="rId14"/>
    <p:sldId id="284" r:id="rId15"/>
    <p:sldId id="279" r:id="rId16"/>
    <p:sldId id="296" r:id="rId17"/>
    <p:sldId id="280" r:id="rId18"/>
    <p:sldId id="285" r:id="rId19"/>
    <p:sldId id="288" r:id="rId20"/>
    <p:sldId id="290" r:id="rId21"/>
    <p:sldId id="291" r:id="rId22"/>
    <p:sldId id="292" r:id="rId23"/>
    <p:sldId id="294" r:id="rId24"/>
    <p:sldId id="295"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9" d="100"/>
          <a:sy n="69" d="100"/>
        </p:scale>
        <p:origin x="72" y="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2023E-2657-4CC2-B102-7EAEB4F2DA69}" type="datetimeFigureOut">
              <a:rPr lang="de-DE" smtClean="0"/>
              <a:t>25.10.2023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11949-4CD1-4DDB-84C7-B57D3FF809BB}" type="slidenum">
              <a:rPr lang="de-DE" smtClean="0"/>
              <a:t>‹Nr.›</a:t>
            </a:fld>
            <a:endParaRPr lang="de-DE"/>
          </a:p>
        </p:txBody>
      </p:sp>
    </p:spTree>
    <p:extLst>
      <p:ext uri="{BB962C8B-B14F-4D97-AF65-F5344CB8AC3E}">
        <p14:creationId xmlns:p14="http://schemas.microsoft.com/office/powerpoint/2010/main" val="379071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00" dirty="0">
                <a:latin typeface="Calibri" panose="020F0502020204030204" pitchFamily="34" charset="0"/>
              </a:rPr>
              <a:t>Auch die betroffene Person erfährt so, was d. Betreuer/in für Aufgaben hat und auch, was die rechtliche Betreuung nicht machen soll.  Denn d. Betreuer/in ist nicht dazu da, alle Angelegenheiten einfach zu übernehmen, zu entscheiden und zu erledigen. Nur wenn die betreute Person einzelne Dinge – auch mit Unterstützung – nicht selbst kann, soll d. Betreuer/in sie regeln. Dabei hat sie aber den Wünschen der betroffenen Person zu entsprechen. Was wie gemacht werden soll, entscheidet also nicht d. Betreuer/in, sondern die betreute Person! Sonst würde die Betreuung dazu führen, dass die betreuten Menschen sich mit immer weniger Sachen auseinandersetzen müssten und sie immer weniger selbst regeln können. Das Gegenteil soll Ziel der Betreuung sein. Die Betreuten Personen sollen durch die Unterstützung d. Betreuer immer mehr selbst regeln lernen, um möglichst unabhängig leben zu können.</a:t>
            </a:r>
          </a:p>
          <a:p>
            <a:endParaRPr lang="de-DE" dirty="0"/>
          </a:p>
        </p:txBody>
      </p:sp>
      <p:sp>
        <p:nvSpPr>
          <p:cNvPr id="4" name="Foliennummernplatzhalter 3"/>
          <p:cNvSpPr>
            <a:spLocks noGrp="1"/>
          </p:cNvSpPr>
          <p:nvPr>
            <p:ph type="sldNum" sz="quarter" idx="5"/>
          </p:nvPr>
        </p:nvSpPr>
        <p:spPr/>
        <p:txBody>
          <a:bodyPr/>
          <a:lstStyle/>
          <a:p>
            <a:fld id="{F7711949-4CD1-4DDB-84C7-B57D3FF809BB}" type="slidenum">
              <a:rPr lang="de-DE" smtClean="0"/>
              <a:t>15</a:t>
            </a:fld>
            <a:endParaRPr lang="de-DE"/>
          </a:p>
        </p:txBody>
      </p:sp>
    </p:spTree>
    <p:extLst>
      <p:ext uri="{BB962C8B-B14F-4D97-AF65-F5344CB8AC3E}">
        <p14:creationId xmlns:p14="http://schemas.microsoft.com/office/powerpoint/2010/main" val="319555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00" dirty="0">
                <a:latin typeface="Calibri" panose="020F0502020204030204" pitchFamily="34" charset="0"/>
              </a:rPr>
              <a:t>Auch die betroffene Person erfährt so, was d. Betreuer/in für Aufgaben hat und auch, was die rechtliche Betreuung nicht machen soll.  Denn d. Betreuer/in ist nicht dazu da, alle Angelegenheiten einfach zu übernehmen, zu entscheiden und zu erledigen. Nur wenn die betreute Person einzelne Dinge – auch mit Unterstützung – nicht selbst kann, soll d. Betreuer/in sie regeln. Dabei hat sie aber den Wünschen der betroffenen Person zu entsprechen. Was wie gemacht werden soll, entscheidet also nicht d. Betreuer/in, sondern die betreute Person! Sonst würde die Betreuung dazu führen, dass die betreuten Menschen sich mit immer weniger Sachen auseinandersetzen müssten und sie immer weniger selbst regeln können. Das Gegenteil soll Ziel der Betreuung sein. Die Betreuten Personen sollen durch die Unterstützung d. Betreuer immer mehr selbst regeln lernen, um möglichst unabhängig leben zu können.</a:t>
            </a:r>
          </a:p>
          <a:p>
            <a:endParaRPr lang="de-DE" dirty="0"/>
          </a:p>
        </p:txBody>
      </p:sp>
      <p:sp>
        <p:nvSpPr>
          <p:cNvPr id="4" name="Foliennummernplatzhalter 3"/>
          <p:cNvSpPr>
            <a:spLocks noGrp="1"/>
          </p:cNvSpPr>
          <p:nvPr>
            <p:ph type="sldNum" sz="quarter" idx="5"/>
          </p:nvPr>
        </p:nvSpPr>
        <p:spPr/>
        <p:txBody>
          <a:bodyPr/>
          <a:lstStyle/>
          <a:p>
            <a:fld id="{F7711949-4CD1-4DDB-84C7-B57D3FF809BB}" type="slidenum">
              <a:rPr lang="de-DE" smtClean="0"/>
              <a:t>16</a:t>
            </a:fld>
            <a:endParaRPr lang="de-DE"/>
          </a:p>
        </p:txBody>
      </p:sp>
    </p:spTree>
    <p:extLst>
      <p:ext uri="{BB962C8B-B14F-4D97-AF65-F5344CB8AC3E}">
        <p14:creationId xmlns:p14="http://schemas.microsoft.com/office/powerpoint/2010/main" val="226411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20D79-F190-7608-DC23-1D8B65AFA0A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0EA59D4-8EA4-7357-FA86-5DBFC03B2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1C3A88-6CE3-258D-7D2C-EFEFB5741E2C}"/>
              </a:ext>
            </a:extLst>
          </p:cNvPr>
          <p:cNvSpPr>
            <a:spLocks noGrp="1"/>
          </p:cNvSpPr>
          <p:nvPr>
            <p:ph type="dt" sz="half" idx="10"/>
          </p:nvPr>
        </p:nvSpPr>
        <p:spPr/>
        <p:txBody>
          <a:bodyPr/>
          <a:lstStyle/>
          <a:p>
            <a:fld id="{FE1CFC7B-7EBE-4581-A4AB-2523BCAFAEEB}" type="datetime1">
              <a:rPr lang="de-DE" smtClean="0"/>
              <a:t>25.10.2023</a:t>
            </a:fld>
            <a:endParaRPr lang="de-DE"/>
          </a:p>
        </p:txBody>
      </p:sp>
      <p:sp>
        <p:nvSpPr>
          <p:cNvPr id="5" name="Fußzeilenplatzhalter 4">
            <a:extLst>
              <a:ext uri="{FF2B5EF4-FFF2-40B4-BE49-F238E27FC236}">
                <a16:creationId xmlns:a16="http://schemas.microsoft.com/office/drawing/2014/main" id="{94746B1E-C01F-8FDE-CBFC-68157349AFE2}"/>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6" name="Foliennummernplatzhalter 5">
            <a:extLst>
              <a:ext uri="{FF2B5EF4-FFF2-40B4-BE49-F238E27FC236}">
                <a16:creationId xmlns:a16="http://schemas.microsoft.com/office/drawing/2014/main" id="{34EEC18D-174A-3D14-1181-5DE817461E70}"/>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181940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1CE38-BCC8-3286-7E84-999DBCBED37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BE6419C-3A21-6349-F518-EB296E70148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BD0D06-EC2E-5122-9385-D1DBE0F76A55}"/>
              </a:ext>
            </a:extLst>
          </p:cNvPr>
          <p:cNvSpPr>
            <a:spLocks noGrp="1"/>
          </p:cNvSpPr>
          <p:nvPr>
            <p:ph type="dt" sz="half" idx="10"/>
          </p:nvPr>
        </p:nvSpPr>
        <p:spPr/>
        <p:txBody>
          <a:bodyPr/>
          <a:lstStyle/>
          <a:p>
            <a:fld id="{FA8588CA-030B-42E8-92F3-6DD448022A98}" type="datetime1">
              <a:rPr lang="de-DE" smtClean="0"/>
              <a:t>25.10.2023</a:t>
            </a:fld>
            <a:endParaRPr lang="de-DE"/>
          </a:p>
        </p:txBody>
      </p:sp>
      <p:sp>
        <p:nvSpPr>
          <p:cNvPr id="5" name="Fußzeilenplatzhalter 4">
            <a:extLst>
              <a:ext uri="{FF2B5EF4-FFF2-40B4-BE49-F238E27FC236}">
                <a16:creationId xmlns:a16="http://schemas.microsoft.com/office/drawing/2014/main" id="{89466946-DA22-6CB1-3F1E-CA85D5F5BA08}"/>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6" name="Foliennummernplatzhalter 5">
            <a:extLst>
              <a:ext uri="{FF2B5EF4-FFF2-40B4-BE49-F238E27FC236}">
                <a16:creationId xmlns:a16="http://schemas.microsoft.com/office/drawing/2014/main" id="{388B857D-52D0-C039-7FDD-1AC4ADD1147A}"/>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22056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A7DA7B-B1A7-71BE-C9EB-A21C70F129E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0553C3E-509C-5F48-15EB-1DF5569A456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46191C0-B50B-20ED-A2A3-1FAEE9E79116}"/>
              </a:ext>
            </a:extLst>
          </p:cNvPr>
          <p:cNvSpPr>
            <a:spLocks noGrp="1"/>
          </p:cNvSpPr>
          <p:nvPr>
            <p:ph type="dt" sz="half" idx="10"/>
          </p:nvPr>
        </p:nvSpPr>
        <p:spPr/>
        <p:txBody>
          <a:bodyPr/>
          <a:lstStyle/>
          <a:p>
            <a:fld id="{B362B36A-94B8-482F-BA78-9F6BF99A8B18}" type="datetime1">
              <a:rPr lang="de-DE" smtClean="0"/>
              <a:t>25.10.2023</a:t>
            </a:fld>
            <a:endParaRPr lang="de-DE"/>
          </a:p>
        </p:txBody>
      </p:sp>
      <p:sp>
        <p:nvSpPr>
          <p:cNvPr id="5" name="Fußzeilenplatzhalter 4">
            <a:extLst>
              <a:ext uri="{FF2B5EF4-FFF2-40B4-BE49-F238E27FC236}">
                <a16:creationId xmlns:a16="http://schemas.microsoft.com/office/drawing/2014/main" id="{F5884D46-D327-7685-AD6C-76F2564C0F42}"/>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6" name="Foliennummernplatzhalter 5">
            <a:extLst>
              <a:ext uri="{FF2B5EF4-FFF2-40B4-BE49-F238E27FC236}">
                <a16:creationId xmlns:a16="http://schemas.microsoft.com/office/drawing/2014/main" id="{C5D280ED-4FA8-045B-91A3-EC0A1055171F}"/>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414002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29D4-35D1-9452-4BB0-97131A473CF4}"/>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41EA7D83-EF65-6449-4C2E-C0F94E445563}"/>
              </a:ext>
            </a:extLst>
          </p:cNvPr>
          <p:cNvSpPr>
            <a:spLocks noGrp="1"/>
          </p:cNvSpPr>
          <p:nvPr>
            <p:ph type="body"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3F351E-D2C0-2772-F802-5B92DBB396A9}"/>
              </a:ext>
            </a:extLst>
          </p:cNvPr>
          <p:cNvSpPr>
            <a:spLocks noGrp="1"/>
          </p:cNvSpPr>
          <p:nvPr>
            <p:ph type="dt" sz="half" idx="10"/>
          </p:nvPr>
        </p:nvSpPr>
        <p:spPr/>
        <p:txBody>
          <a:bodyPr/>
          <a:lstStyle/>
          <a:p>
            <a:fld id="{1271CE49-C42B-4787-B550-57DD5996FD3D}" type="datetime1">
              <a:rPr lang="de-DE" smtClean="0"/>
              <a:t>25.10.2023</a:t>
            </a:fld>
            <a:endParaRPr lang="de-DE"/>
          </a:p>
        </p:txBody>
      </p:sp>
      <p:sp>
        <p:nvSpPr>
          <p:cNvPr id="5" name="Fußzeilenplatzhalter 4">
            <a:extLst>
              <a:ext uri="{FF2B5EF4-FFF2-40B4-BE49-F238E27FC236}">
                <a16:creationId xmlns:a16="http://schemas.microsoft.com/office/drawing/2014/main" id="{C5262F10-F36A-D795-A664-ACD78DE1A51B}"/>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6" name="Foliennummernplatzhalter 5">
            <a:extLst>
              <a:ext uri="{FF2B5EF4-FFF2-40B4-BE49-F238E27FC236}">
                <a16:creationId xmlns:a16="http://schemas.microsoft.com/office/drawing/2014/main" id="{87B48EDD-00C6-3A63-1556-7D9BDA69A134}"/>
              </a:ext>
            </a:extLst>
          </p:cNvPr>
          <p:cNvSpPr>
            <a:spLocks noGrp="1"/>
          </p:cNvSpPr>
          <p:nvPr>
            <p:ph type="sldNum" sz="quarter" idx="12"/>
          </p:nvPr>
        </p:nvSpPr>
        <p:spPr/>
        <p:txBody>
          <a:bodyPr/>
          <a:lstStyle/>
          <a:p>
            <a:fld id="{4157FE96-EE93-4150-96BC-B733A8729DBE}" type="slidenum">
              <a:rPr lang="de-DE" smtClean="0"/>
              <a:t>‹Nr.›</a:t>
            </a:fld>
            <a:endParaRPr lang="de-DE"/>
          </a:p>
        </p:txBody>
      </p:sp>
    </p:spTree>
    <p:extLst>
      <p:ext uri="{BB962C8B-B14F-4D97-AF65-F5344CB8AC3E}">
        <p14:creationId xmlns:p14="http://schemas.microsoft.com/office/powerpoint/2010/main" val="288480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1A553-B700-891F-E62A-7CB624390F9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F810B86-2645-DF1B-F7BF-5915654A84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09270C-DDBE-2255-462C-A3450949CF77}"/>
              </a:ext>
            </a:extLst>
          </p:cNvPr>
          <p:cNvSpPr>
            <a:spLocks noGrp="1"/>
          </p:cNvSpPr>
          <p:nvPr>
            <p:ph type="dt" sz="half" idx="10"/>
          </p:nvPr>
        </p:nvSpPr>
        <p:spPr/>
        <p:txBody>
          <a:bodyPr/>
          <a:lstStyle/>
          <a:p>
            <a:fld id="{BFC83C21-7F54-420D-A95B-D5A854136815}" type="datetime1">
              <a:rPr lang="de-DE" smtClean="0"/>
              <a:t>25.10.2023</a:t>
            </a:fld>
            <a:endParaRPr lang="de-DE"/>
          </a:p>
        </p:txBody>
      </p:sp>
      <p:sp>
        <p:nvSpPr>
          <p:cNvPr id="5" name="Fußzeilenplatzhalter 4">
            <a:extLst>
              <a:ext uri="{FF2B5EF4-FFF2-40B4-BE49-F238E27FC236}">
                <a16:creationId xmlns:a16="http://schemas.microsoft.com/office/drawing/2014/main" id="{52956ADC-ED72-2AF2-1262-0427FF089D99}"/>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6" name="Foliennummernplatzhalter 5">
            <a:extLst>
              <a:ext uri="{FF2B5EF4-FFF2-40B4-BE49-F238E27FC236}">
                <a16:creationId xmlns:a16="http://schemas.microsoft.com/office/drawing/2014/main" id="{AD762D33-4FCD-B97F-E978-807B3AE87D16}"/>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0000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8E0ED-1A4E-6F73-A262-8B6F0B0C600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925DE8E-0542-5836-7906-B27EC11BE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804780F-8DB3-2313-6FE0-F6A8EF1BA64E}"/>
              </a:ext>
            </a:extLst>
          </p:cNvPr>
          <p:cNvSpPr>
            <a:spLocks noGrp="1"/>
          </p:cNvSpPr>
          <p:nvPr>
            <p:ph type="dt" sz="half" idx="10"/>
          </p:nvPr>
        </p:nvSpPr>
        <p:spPr/>
        <p:txBody>
          <a:bodyPr/>
          <a:lstStyle/>
          <a:p>
            <a:fld id="{26B2270E-7745-4889-BC5B-15E010E3F425}" type="datetime1">
              <a:rPr lang="de-DE" smtClean="0"/>
              <a:t>25.10.2023</a:t>
            </a:fld>
            <a:endParaRPr lang="de-DE"/>
          </a:p>
        </p:txBody>
      </p:sp>
      <p:sp>
        <p:nvSpPr>
          <p:cNvPr id="5" name="Fußzeilenplatzhalter 4">
            <a:extLst>
              <a:ext uri="{FF2B5EF4-FFF2-40B4-BE49-F238E27FC236}">
                <a16:creationId xmlns:a16="http://schemas.microsoft.com/office/drawing/2014/main" id="{11D37914-AD85-6F6C-0068-756B61AF15E8}"/>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6" name="Foliennummernplatzhalter 5">
            <a:extLst>
              <a:ext uri="{FF2B5EF4-FFF2-40B4-BE49-F238E27FC236}">
                <a16:creationId xmlns:a16="http://schemas.microsoft.com/office/drawing/2014/main" id="{4E350240-7422-3737-F710-518DCED8E9E1}"/>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425545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7649E-3BC8-325D-3E9D-4B5046443E7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2B11352-51E9-3DE4-CAAB-CB3AB87D6F4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7DCFA98-7F93-D6CA-4055-DFA45841F3F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F998DD4-4B6A-3FBB-51CD-F465167E1037}"/>
              </a:ext>
            </a:extLst>
          </p:cNvPr>
          <p:cNvSpPr>
            <a:spLocks noGrp="1"/>
          </p:cNvSpPr>
          <p:nvPr>
            <p:ph type="dt" sz="half" idx="10"/>
          </p:nvPr>
        </p:nvSpPr>
        <p:spPr/>
        <p:txBody>
          <a:bodyPr/>
          <a:lstStyle/>
          <a:p>
            <a:fld id="{A5D6BFF9-B08B-46AA-A754-A2B505F7F88B}" type="datetime1">
              <a:rPr lang="de-DE" smtClean="0"/>
              <a:t>25.10.2023</a:t>
            </a:fld>
            <a:endParaRPr lang="de-DE"/>
          </a:p>
        </p:txBody>
      </p:sp>
      <p:sp>
        <p:nvSpPr>
          <p:cNvPr id="6" name="Fußzeilenplatzhalter 5">
            <a:extLst>
              <a:ext uri="{FF2B5EF4-FFF2-40B4-BE49-F238E27FC236}">
                <a16:creationId xmlns:a16="http://schemas.microsoft.com/office/drawing/2014/main" id="{E9F20DA7-5906-9F0F-9AC9-F0B953820238}"/>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FF50ED89-DAE9-27E2-C8DB-ADD1FBC26E20}"/>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67026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AF3F5-286F-ECAC-2555-594F1B797BC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FA0A983-7D52-A0F7-421C-251DFB09B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17C17A7-2EEC-01A5-85E2-39430DEB472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2D6C19B-6DAD-51A9-9EFE-AC2A82EC0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3C11146-E169-3319-2BD2-C0C8BF06863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AE29FC2-E3A2-C4BD-DC89-99B3CCB4FC3E}"/>
              </a:ext>
            </a:extLst>
          </p:cNvPr>
          <p:cNvSpPr>
            <a:spLocks noGrp="1"/>
          </p:cNvSpPr>
          <p:nvPr>
            <p:ph type="dt" sz="half" idx="10"/>
          </p:nvPr>
        </p:nvSpPr>
        <p:spPr/>
        <p:txBody>
          <a:bodyPr/>
          <a:lstStyle/>
          <a:p>
            <a:fld id="{17AB5540-4D6B-495C-BDE3-3BAAD6244FAA}" type="datetime1">
              <a:rPr lang="de-DE" smtClean="0"/>
              <a:t>25.10.2023</a:t>
            </a:fld>
            <a:endParaRPr lang="de-DE"/>
          </a:p>
        </p:txBody>
      </p:sp>
      <p:sp>
        <p:nvSpPr>
          <p:cNvPr id="8" name="Fußzeilenplatzhalter 7">
            <a:extLst>
              <a:ext uri="{FF2B5EF4-FFF2-40B4-BE49-F238E27FC236}">
                <a16:creationId xmlns:a16="http://schemas.microsoft.com/office/drawing/2014/main" id="{CF71EA7E-F4FE-26B4-DFED-652E4AFE2E39}"/>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9" name="Foliennummernplatzhalter 8">
            <a:extLst>
              <a:ext uri="{FF2B5EF4-FFF2-40B4-BE49-F238E27FC236}">
                <a16:creationId xmlns:a16="http://schemas.microsoft.com/office/drawing/2014/main" id="{251BA0D1-85E5-BB2E-E5C6-314FA45C822D}"/>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40994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AC92F-DC26-B6E7-182E-ACCB520E71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E0E0AA4-31A2-3CDC-6BEC-02AF5909B1AA}"/>
              </a:ext>
            </a:extLst>
          </p:cNvPr>
          <p:cNvSpPr>
            <a:spLocks noGrp="1"/>
          </p:cNvSpPr>
          <p:nvPr>
            <p:ph type="dt" sz="half" idx="10"/>
          </p:nvPr>
        </p:nvSpPr>
        <p:spPr/>
        <p:txBody>
          <a:bodyPr/>
          <a:lstStyle/>
          <a:p>
            <a:fld id="{820B1E8B-4383-4A68-906D-55369753482B}" type="datetime1">
              <a:rPr lang="de-DE" smtClean="0"/>
              <a:t>25.10.2023</a:t>
            </a:fld>
            <a:endParaRPr lang="de-DE"/>
          </a:p>
        </p:txBody>
      </p:sp>
      <p:sp>
        <p:nvSpPr>
          <p:cNvPr id="4" name="Fußzeilenplatzhalter 3">
            <a:extLst>
              <a:ext uri="{FF2B5EF4-FFF2-40B4-BE49-F238E27FC236}">
                <a16:creationId xmlns:a16="http://schemas.microsoft.com/office/drawing/2014/main" id="{591A3AA2-CA11-94EB-7B65-AE1B75528640}"/>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5" name="Foliennummernplatzhalter 4">
            <a:extLst>
              <a:ext uri="{FF2B5EF4-FFF2-40B4-BE49-F238E27FC236}">
                <a16:creationId xmlns:a16="http://schemas.microsoft.com/office/drawing/2014/main" id="{47236C26-8B11-E54F-85AE-F40D2D9A8D0B}"/>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123153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4632994-C472-E0AD-3B28-FC4E2F6A066D}"/>
              </a:ext>
            </a:extLst>
          </p:cNvPr>
          <p:cNvSpPr>
            <a:spLocks noGrp="1"/>
          </p:cNvSpPr>
          <p:nvPr>
            <p:ph type="dt" sz="half" idx="10"/>
          </p:nvPr>
        </p:nvSpPr>
        <p:spPr/>
        <p:txBody>
          <a:bodyPr/>
          <a:lstStyle/>
          <a:p>
            <a:fld id="{22149D72-976A-49FB-AD9F-765668503FC4}" type="datetime1">
              <a:rPr lang="de-DE" smtClean="0"/>
              <a:t>25.10.2023</a:t>
            </a:fld>
            <a:endParaRPr lang="de-DE"/>
          </a:p>
        </p:txBody>
      </p:sp>
      <p:sp>
        <p:nvSpPr>
          <p:cNvPr id="3" name="Fußzeilenplatzhalter 2">
            <a:extLst>
              <a:ext uri="{FF2B5EF4-FFF2-40B4-BE49-F238E27FC236}">
                <a16:creationId xmlns:a16="http://schemas.microsoft.com/office/drawing/2014/main" id="{42E280CC-E0BF-A272-BDA2-0124B53AED10}"/>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4" name="Foliennummernplatzhalter 3">
            <a:extLst>
              <a:ext uri="{FF2B5EF4-FFF2-40B4-BE49-F238E27FC236}">
                <a16:creationId xmlns:a16="http://schemas.microsoft.com/office/drawing/2014/main" id="{8A02D732-2FC0-25A1-6F6C-C5BBDD73CA25}"/>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344415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F92F1-9FE6-0768-4B34-F13ABDD0144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7EF7C98-CE71-8BDE-C4B6-24586A926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587A15-27B9-CBAA-598C-48F9676E6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B81016-044E-B045-01ED-5C736676B850}"/>
              </a:ext>
            </a:extLst>
          </p:cNvPr>
          <p:cNvSpPr>
            <a:spLocks noGrp="1"/>
          </p:cNvSpPr>
          <p:nvPr>
            <p:ph type="dt" sz="half" idx="10"/>
          </p:nvPr>
        </p:nvSpPr>
        <p:spPr/>
        <p:txBody>
          <a:bodyPr/>
          <a:lstStyle/>
          <a:p>
            <a:fld id="{B0CA18E7-B7EF-4272-A579-958FDB4D0F40}" type="datetime1">
              <a:rPr lang="de-DE" smtClean="0"/>
              <a:t>25.10.2023</a:t>
            </a:fld>
            <a:endParaRPr lang="de-DE"/>
          </a:p>
        </p:txBody>
      </p:sp>
      <p:sp>
        <p:nvSpPr>
          <p:cNvPr id="6" name="Fußzeilenplatzhalter 5">
            <a:extLst>
              <a:ext uri="{FF2B5EF4-FFF2-40B4-BE49-F238E27FC236}">
                <a16:creationId xmlns:a16="http://schemas.microsoft.com/office/drawing/2014/main" id="{5705D895-10A6-5C95-B83E-98F43CA4226D}"/>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E862FDF3-3971-5B74-38B7-2827BA5C58D4}"/>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47325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669F0-8F5F-B69F-1671-00FB1262574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28DF6A3-AE20-5C60-6323-EB977A31D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7AF7821-47E1-5A22-A06C-AB8E77B98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D0E0C98-EBC1-620F-C112-9E3B28D5D4AE}"/>
              </a:ext>
            </a:extLst>
          </p:cNvPr>
          <p:cNvSpPr>
            <a:spLocks noGrp="1"/>
          </p:cNvSpPr>
          <p:nvPr>
            <p:ph type="dt" sz="half" idx="10"/>
          </p:nvPr>
        </p:nvSpPr>
        <p:spPr/>
        <p:txBody>
          <a:bodyPr/>
          <a:lstStyle/>
          <a:p>
            <a:fld id="{311AE8F6-3290-4953-81C4-24AB20FA0670}" type="datetime1">
              <a:rPr lang="de-DE" smtClean="0"/>
              <a:t>25.10.2023</a:t>
            </a:fld>
            <a:endParaRPr lang="de-DE"/>
          </a:p>
        </p:txBody>
      </p:sp>
      <p:sp>
        <p:nvSpPr>
          <p:cNvPr id="6" name="Fußzeilenplatzhalter 5">
            <a:extLst>
              <a:ext uri="{FF2B5EF4-FFF2-40B4-BE49-F238E27FC236}">
                <a16:creationId xmlns:a16="http://schemas.microsoft.com/office/drawing/2014/main" id="{C47E3B41-A09B-13F2-2D66-085035D8DE82}"/>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3F3809FD-B3AA-8417-F4F6-BC5024F62C8A}"/>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117683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8F1C19C-C8C5-A01A-3DD1-C1E118C51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D5B7A5D-DA73-2672-16BD-5420A9976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A9751A-147F-E4B2-47E4-26C296225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2C5E3-EF44-4A09-A184-6E668C82F549}" type="datetime1">
              <a:rPr lang="de-DE" smtClean="0"/>
              <a:t>25.10.2023</a:t>
            </a:fld>
            <a:endParaRPr lang="de-DE"/>
          </a:p>
        </p:txBody>
      </p:sp>
      <p:sp>
        <p:nvSpPr>
          <p:cNvPr id="5" name="Fußzeilenplatzhalter 4">
            <a:extLst>
              <a:ext uri="{FF2B5EF4-FFF2-40B4-BE49-F238E27FC236}">
                <a16:creationId xmlns:a16="http://schemas.microsoft.com/office/drawing/2014/main" id="{E40F7D47-B0AE-F47D-6BC2-872428C22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ÜAG NRW/DIMR - Betreuungsrechtsreform2023 –  ©Dipl. RPflin Birgit Holtermann, November2023</a:t>
            </a:r>
          </a:p>
        </p:txBody>
      </p:sp>
      <p:sp>
        <p:nvSpPr>
          <p:cNvPr id="6" name="Foliennummernplatzhalter 5">
            <a:extLst>
              <a:ext uri="{FF2B5EF4-FFF2-40B4-BE49-F238E27FC236}">
                <a16:creationId xmlns:a16="http://schemas.microsoft.com/office/drawing/2014/main" id="{2AE62E83-E010-F9AA-EE3B-E0BDEFB4C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5C10E-15A7-490C-AE9B-F22FB7FE1D6C}" type="slidenum">
              <a:rPr lang="de-DE" smtClean="0"/>
              <a:t>‹Nr.›</a:t>
            </a:fld>
            <a:endParaRPr lang="de-DE"/>
          </a:p>
        </p:txBody>
      </p:sp>
    </p:spTree>
    <p:extLst>
      <p:ext uri="{BB962C8B-B14F-4D97-AF65-F5344CB8AC3E}">
        <p14:creationId xmlns:p14="http://schemas.microsoft.com/office/powerpoint/2010/main" val="76104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12.jpg"/><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hyperlink" Target="https://www.bmj.de/SharedDocs/Publikationen/DE/Broschueren/Betreuungsrecht_LeichteSprache.html" TargetMode="Externa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de/url?sa=i&amp;url=https%3A%2F%2Fwww.merkur.de%2Fleben%2Fkarriere%2Fwie-werde-ich-justizfachangestellte-er-zr-90101290.html&amp;psig=AOvVaw1gvDdc68Chz9c-LS3pizFd&amp;ust=1697890974339000&amp;source=images&amp;cd=vfe&amp;opi=89978449&amp;ved=0CBEQjRxqFwoTCODr8fTOhIIDFQAAAAAdAAAAABAK"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s://de.freepik.com/vektoren-premium/mitarbeitereinstellungsprozesskonzept-mit-personenszene-in-flachem-design-hr-managerin-interviewt-bewerber-fuer-stellenangebote-auf-der-suche-nach-dem-besten-mitarbeiter-vektorillustration-mit-charaktersituation-fuer-das-web_33971202.htm#page=2&amp;query=Gespr%C3%A4ch&amp;position=8&amp;from_view=search&amp;track=country_rows_v2" TargetMode="Externa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2485D-0245-4098-A397-88793EF43479}"/>
              </a:ext>
            </a:extLst>
          </p:cNvPr>
          <p:cNvSpPr>
            <a:spLocks noGrp="1"/>
          </p:cNvSpPr>
          <p:nvPr>
            <p:ph type="title"/>
          </p:nvPr>
        </p:nvSpPr>
        <p:spPr/>
        <p:txBody>
          <a:bodyPr>
            <a:normAutofit/>
          </a:bodyPr>
          <a:lstStyle/>
          <a:p>
            <a:pPr marR="0" algn="ctr" rtl="0"/>
            <a:br>
              <a:rPr lang="de-DE" b="0" i="0" u="none" strike="noStrike" kern="100" baseline="0" dirty="0">
                <a:solidFill>
                  <a:srgbClr val="2F5496"/>
                </a:solidFill>
                <a:latin typeface="Times New Roman" panose="02020603050405020304" pitchFamily="18" charset="0"/>
              </a:rPr>
            </a:br>
            <a:r>
              <a:rPr lang="de-DE" b="0" i="0" u="none" strike="noStrike" kern="100" baseline="0" dirty="0">
                <a:solidFill>
                  <a:srgbClr val="2F5496"/>
                </a:solidFill>
                <a:latin typeface="Times New Roman" panose="02020603050405020304" pitchFamily="18" charset="0"/>
              </a:rPr>
              <a:t>Jetzt werde ich gefragt! </a:t>
            </a:r>
          </a:p>
        </p:txBody>
      </p:sp>
      <p:sp>
        <p:nvSpPr>
          <p:cNvPr id="3" name="Textplatzhalter 2">
            <a:extLst>
              <a:ext uri="{FF2B5EF4-FFF2-40B4-BE49-F238E27FC236}">
                <a16:creationId xmlns:a16="http://schemas.microsoft.com/office/drawing/2014/main" id="{25300A00-223F-40F7-27DB-7EBFC9F28B92}"/>
              </a:ext>
            </a:extLst>
          </p:cNvPr>
          <p:cNvSpPr>
            <a:spLocks noGrp="1"/>
          </p:cNvSpPr>
          <p:nvPr>
            <p:ph type="body" idx="1"/>
          </p:nvPr>
        </p:nvSpPr>
        <p:spPr>
          <a:xfrm>
            <a:off x="772509" y="2766218"/>
            <a:ext cx="11219794" cy="1325563"/>
          </a:xfrm>
        </p:spPr>
        <p:txBody>
          <a:bodyPr>
            <a:normAutofit fontScale="62500" lnSpcReduction="20000"/>
          </a:bodyPr>
          <a:lstStyle/>
          <a:p>
            <a:pPr marL="0" indent="0" algn="ctr">
              <a:buNone/>
            </a:pPr>
            <a:r>
              <a:rPr lang="de-DE" sz="4300" b="0" i="0" u="none" strike="noStrike" kern="100" baseline="0" dirty="0">
                <a:solidFill>
                  <a:srgbClr val="2F5496"/>
                </a:solidFill>
                <a:latin typeface="Times New Roman" panose="02020603050405020304" pitchFamily="18" charset="0"/>
              </a:rPr>
              <a:t>-</a:t>
            </a:r>
            <a:r>
              <a:rPr lang="de-DE" sz="3200" b="0" i="0" u="none" strike="noStrike" kern="100" baseline="0" dirty="0">
                <a:solidFill>
                  <a:srgbClr val="2F5496"/>
                </a:solidFill>
                <a:latin typeface="Times New Roman" panose="02020603050405020304" pitchFamily="18" charset="0"/>
              </a:rPr>
              <a:t> </a:t>
            </a:r>
          </a:p>
          <a:p>
            <a:pPr marL="0" indent="0">
              <a:buNone/>
            </a:pPr>
            <a:endParaRPr lang="de-DE" sz="3200" kern="100" dirty="0">
              <a:solidFill>
                <a:srgbClr val="2F5496"/>
              </a:solidFill>
              <a:latin typeface="Times New Roman" panose="02020603050405020304" pitchFamily="18" charset="0"/>
            </a:endParaRPr>
          </a:p>
          <a:p>
            <a:pPr marL="0" indent="0" algn="ctr">
              <a:buNone/>
            </a:pPr>
            <a:r>
              <a:rPr lang="de-DE" sz="4100" b="0" i="0" u="none" strike="noStrike" kern="100" baseline="0" dirty="0">
                <a:solidFill>
                  <a:srgbClr val="2F5496"/>
                </a:solidFill>
                <a:latin typeface="Times New Roman" panose="02020603050405020304" pitchFamily="18" charset="0"/>
              </a:rPr>
              <a:t>Direktere Einbeziehung der Betroffenen in das reformierte gerichtliche Verfahren </a:t>
            </a:r>
            <a:endParaRPr lang="de-DE" sz="4100" dirty="0"/>
          </a:p>
        </p:txBody>
      </p:sp>
      <p:sp>
        <p:nvSpPr>
          <p:cNvPr id="6" name="Fußzeilenplatzhalter 5">
            <a:extLst>
              <a:ext uri="{FF2B5EF4-FFF2-40B4-BE49-F238E27FC236}">
                <a16:creationId xmlns:a16="http://schemas.microsoft.com/office/drawing/2014/main" id="{13D89ADD-1343-A9C9-50C6-2B6AE445486D}"/>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83E4B62A-AA02-72BD-A6DC-AAFFFA3158AC}"/>
              </a:ext>
            </a:extLst>
          </p:cNvPr>
          <p:cNvSpPr>
            <a:spLocks noGrp="1"/>
          </p:cNvSpPr>
          <p:nvPr>
            <p:ph type="sldNum" sz="quarter" idx="12"/>
          </p:nvPr>
        </p:nvSpPr>
        <p:spPr/>
        <p:txBody>
          <a:bodyPr/>
          <a:lstStyle/>
          <a:p>
            <a:fld id="{4157FE96-EE93-4150-96BC-B733A8729DBE}" type="slidenum">
              <a:rPr lang="de-DE" smtClean="0"/>
              <a:t>1</a:t>
            </a:fld>
            <a:endParaRPr lang="de-DE"/>
          </a:p>
        </p:txBody>
      </p:sp>
    </p:spTree>
    <p:extLst>
      <p:ext uri="{BB962C8B-B14F-4D97-AF65-F5344CB8AC3E}">
        <p14:creationId xmlns:p14="http://schemas.microsoft.com/office/powerpoint/2010/main" val="11990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1732E-018F-1305-9785-9A5F60CB6A15}"/>
              </a:ext>
            </a:extLst>
          </p:cNvPr>
          <p:cNvSpPr>
            <a:spLocks noGrp="1"/>
          </p:cNvSpPr>
          <p:nvPr>
            <p:ph type="title"/>
          </p:nvPr>
        </p:nvSpPr>
        <p:spPr>
          <a:xfrm>
            <a:off x="838200" y="365126"/>
            <a:ext cx="10515600" cy="1765232"/>
          </a:xfrm>
        </p:spPr>
        <p:txBody>
          <a:bodyPr>
            <a:normAutofit/>
          </a:bodyPr>
          <a:lstStyle/>
          <a:p>
            <a:pPr marR="0" rtl="0"/>
            <a:r>
              <a:rPr lang="de-DE" b="0" i="0" u="none" strike="noStrike" kern="100" baseline="0" dirty="0">
                <a:latin typeface="Calibri" panose="020F0502020204030204" pitchFamily="34" charset="0"/>
              </a:rPr>
              <a:t>Entscheidung nach </a:t>
            </a:r>
            <a:r>
              <a:rPr lang="de-DE" kern="100" dirty="0">
                <a:latin typeface="Calibri" panose="020F0502020204030204" pitchFamily="34" charset="0"/>
              </a:rPr>
              <a:t>persönlicher Anhörung</a:t>
            </a:r>
            <a:endParaRPr lang="de-DE" b="0" i="0" u="none" strike="noStrike" kern="100" baseline="0" dirty="0">
              <a:latin typeface="Calibri" panose="020F0502020204030204" pitchFamily="34" charset="0"/>
            </a:endParaRPr>
          </a:p>
        </p:txBody>
      </p:sp>
      <p:sp>
        <p:nvSpPr>
          <p:cNvPr id="3" name="Textplatzhalter 2">
            <a:extLst>
              <a:ext uri="{FF2B5EF4-FFF2-40B4-BE49-F238E27FC236}">
                <a16:creationId xmlns:a16="http://schemas.microsoft.com/office/drawing/2014/main" id="{3D313F81-8ACD-5BAB-7725-7D77CD2A75FF}"/>
              </a:ext>
            </a:extLst>
          </p:cNvPr>
          <p:cNvSpPr>
            <a:spLocks noGrp="1"/>
          </p:cNvSpPr>
          <p:nvPr>
            <p:ph type="body" idx="1"/>
          </p:nvPr>
        </p:nvSpPr>
        <p:spPr>
          <a:xfrm>
            <a:off x="838200" y="2032986"/>
            <a:ext cx="10515600" cy="4143977"/>
          </a:xfrm>
        </p:spPr>
        <p:txBody>
          <a:bodyPr/>
          <a:lstStyle/>
          <a:p>
            <a:pPr marL="0" indent="0">
              <a:buNone/>
            </a:pPr>
            <a:endParaRPr lang="de-DE" b="0" i="0" u="none" strike="noStrike" kern="100" baseline="0" dirty="0">
              <a:latin typeface="Calibri" panose="020F0502020204030204" pitchFamily="34" charset="0"/>
            </a:endParaRPr>
          </a:p>
          <a:p>
            <a:pPr marL="0" indent="0">
              <a:buNone/>
            </a:pPr>
            <a:r>
              <a:rPr lang="de-DE" b="0" i="0" u="none" strike="noStrike" kern="100" baseline="0" dirty="0">
                <a:latin typeface="Calibri" panose="020F0502020204030204" pitchFamily="34" charset="0"/>
              </a:rPr>
              <a:t>Persönliche Anhörung der betroffenen Person durch d. Richter/in, auf Wunsch im Beisein einer Vertrauensperson, Verfahrenspfleger/in und vorgeschlagene Betreuer/in</a:t>
            </a:r>
          </a:p>
          <a:p>
            <a:r>
              <a:rPr lang="de-DE" kern="100" dirty="0">
                <a:latin typeface="Calibri" panose="020F0502020204030204" pitchFamily="34" charset="0"/>
              </a:rPr>
              <a:t>Was /eventuell wen möchte die betroffene Person?</a:t>
            </a:r>
          </a:p>
          <a:p>
            <a:r>
              <a:rPr lang="de-DE" kern="100" dirty="0">
                <a:latin typeface="Calibri" panose="020F0502020204030204" pitchFamily="34" charset="0"/>
              </a:rPr>
              <a:t>Information über das Verfahren und</a:t>
            </a:r>
            <a:br>
              <a:rPr lang="de-DE" kern="100" dirty="0">
                <a:latin typeface="Calibri" panose="020F0502020204030204" pitchFamily="34" charset="0"/>
              </a:rPr>
            </a:br>
            <a:r>
              <a:rPr lang="de-DE" kern="100" dirty="0">
                <a:latin typeface="Calibri" panose="020F0502020204030204" pitchFamily="34" charset="0"/>
              </a:rPr>
              <a:t>die Bedeutung einer rechtlichen </a:t>
            </a:r>
            <a:br>
              <a:rPr lang="de-DE" kern="100" dirty="0">
                <a:latin typeface="Calibri" panose="020F0502020204030204" pitchFamily="34" charset="0"/>
              </a:rPr>
            </a:br>
            <a:r>
              <a:rPr lang="de-DE" kern="100" dirty="0">
                <a:latin typeface="Calibri" panose="020F0502020204030204" pitchFamily="34" charset="0"/>
              </a:rPr>
              <a:t>Betreuung</a:t>
            </a:r>
          </a:p>
          <a:p>
            <a:endParaRPr lang="de-DE" kern="100" dirty="0">
              <a:latin typeface="Calibri" panose="020F0502020204030204" pitchFamily="34" charset="0"/>
            </a:endParaRPr>
          </a:p>
          <a:p>
            <a:endParaRPr lang="de-DE" dirty="0"/>
          </a:p>
        </p:txBody>
      </p:sp>
      <p:pic>
        <p:nvPicPr>
          <p:cNvPr id="4" name="Grafik 3" descr="Gesprächskreise – Lebenshilfe Leonberg">
            <a:extLst>
              <a:ext uri="{FF2B5EF4-FFF2-40B4-BE49-F238E27FC236}">
                <a16:creationId xmlns:a16="http://schemas.microsoft.com/office/drawing/2014/main" id="{92BFDC11-06CA-5868-0C71-62938C61FF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3434" y="4265916"/>
            <a:ext cx="2286000" cy="1714500"/>
          </a:xfrm>
          <a:prstGeom prst="rect">
            <a:avLst/>
          </a:prstGeom>
          <a:noFill/>
          <a:ln>
            <a:noFill/>
          </a:ln>
        </p:spPr>
      </p:pic>
      <p:sp>
        <p:nvSpPr>
          <p:cNvPr id="7" name="Fußzeilenplatzhalter 6">
            <a:extLst>
              <a:ext uri="{FF2B5EF4-FFF2-40B4-BE49-F238E27FC236}">
                <a16:creationId xmlns:a16="http://schemas.microsoft.com/office/drawing/2014/main" id="{0C32830E-9758-D4D5-C6CB-8ABBF90A0664}"/>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8" name="Foliennummernplatzhalter 7">
            <a:extLst>
              <a:ext uri="{FF2B5EF4-FFF2-40B4-BE49-F238E27FC236}">
                <a16:creationId xmlns:a16="http://schemas.microsoft.com/office/drawing/2014/main" id="{E7FCD454-7E70-71B6-C56D-00B6D31A743B}"/>
              </a:ext>
            </a:extLst>
          </p:cNvPr>
          <p:cNvSpPr>
            <a:spLocks noGrp="1"/>
          </p:cNvSpPr>
          <p:nvPr>
            <p:ph type="sldNum" sz="quarter" idx="12"/>
          </p:nvPr>
        </p:nvSpPr>
        <p:spPr/>
        <p:txBody>
          <a:bodyPr/>
          <a:lstStyle/>
          <a:p>
            <a:fld id="{4157FE96-EE93-4150-96BC-B733A8729DBE}" type="slidenum">
              <a:rPr lang="de-DE" smtClean="0"/>
              <a:t>10</a:t>
            </a:fld>
            <a:endParaRPr lang="de-DE"/>
          </a:p>
        </p:txBody>
      </p:sp>
    </p:spTree>
    <p:extLst>
      <p:ext uri="{BB962C8B-B14F-4D97-AF65-F5344CB8AC3E}">
        <p14:creationId xmlns:p14="http://schemas.microsoft.com/office/powerpoint/2010/main" val="15522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49BAB-7D16-88FA-F0B7-857FB825DCCE}"/>
              </a:ext>
            </a:extLst>
          </p:cNvPr>
          <p:cNvSpPr>
            <a:spLocks noGrp="1"/>
          </p:cNvSpPr>
          <p:nvPr>
            <p:ph type="title"/>
          </p:nvPr>
        </p:nvSpPr>
        <p:spPr/>
        <p:txBody>
          <a:bodyPr>
            <a:normAutofit/>
          </a:bodyPr>
          <a:lstStyle/>
          <a:p>
            <a:pPr marR="0" rtl="0"/>
            <a:r>
              <a:rPr lang="de-DE" b="0" i="0" u="none" strike="noStrike" kern="100" baseline="0" dirty="0">
                <a:latin typeface="Times New Roman" panose="02020603050405020304" pitchFamily="18" charset="0"/>
              </a:rPr>
              <a:t>Entscheidung und Inhalt</a:t>
            </a:r>
          </a:p>
        </p:txBody>
      </p:sp>
      <p:sp>
        <p:nvSpPr>
          <p:cNvPr id="3" name="Textplatzhalter 2">
            <a:extLst>
              <a:ext uri="{FF2B5EF4-FFF2-40B4-BE49-F238E27FC236}">
                <a16:creationId xmlns:a16="http://schemas.microsoft.com/office/drawing/2014/main" id="{12D851EA-4633-9281-0D70-264078260CD3}"/>
              </a:ext>
            </a:extLst>
          </p:cNvPr>
          <p:cNvSpPr>
            <a:spLocks noGrp="1"/>
          </p:cNvSpPr>
          <p:nvPr>
            <p:ph type="body" idx="1"/>
          </p:nvPr>
        </p:nvSpPr>
        <p:spPr/>
        <p:txBody>
          <a:bodyPr/>
          <a:lstStyle/>
          <a:p>
            <a:r>
              <a:rPr lang="de-DE" b="0" i="0" u="none" strike="noStrike" kern="100" baseline="0" dirty="0">
                <a:latin typeface="Calibri" panose="020F0502020204030204" pitchFamily="34" charset="0"/>
              </a:rPr>
              <a:t>Anordnung oder Ablehnung der Betreuungsanordnung </a:t>
            </a:r>
          </a:p>
          <a:p>
            <a:r>
              <a:rPr lang="de-DE" b="0" i="0" u="none" strike="noStrike" kern="100" baseline="0" dirty="0">
                <a:latin typeface="Calibri" panose="020F0502020204030204" pitchFamily="34" charset="0"/>
              </a:rPr>
              <a:t>durch Richter/in</a:t>
            </a:r>
          </a:p>
          <a:p>
            <a:r>
              <a:rPr lang="de-DE" b="0" i="0" u="none" strike="noStrike" kern="100" baseline="0" dirty="0">
                <a:latin typeface="Calibri" panose="020F0502020204030204" pitchFamily="34" charset="0"/>
              </a:rPr>
              <a:t>Bei Anordnung: </a:t>
            </a:r>
          </a:p>
          <a:p>
            <a:pPr lvl="1"/>
            <a:r>
              <a:rPr lang="de-DE" sz="2800" b="0" i="0" u="none" strike="noStrike" kern="100" baseline="0" dirty="0">
                <a:latin typeface="Calibri" panose="020F0502020204030204" pitchFamily="34" charset="0"/>
              </a:rPr>
              <a:t>Bestellung d. Betreuer/in </a:t>
            </a:r>
          </a:p>
          <a:p>
            <a:pPr lvl="1"/>
            <a:r>
              <a:rPr lang="de-DE" sz="2800" b="0" i="0" u="none" strike="noStrike" kern="100" baseline="0" dirty="0">
                <a:latin typeface="Calibri" panose="020F0502020204030204" pitchFamily="34" charset="0"/>
              </a:rPr>
              <a:t>Bestimmung eines Aufgabenkreises </a:t>
            </a:r>
          </a:p>
          <a:p>
            <a:pPr lvl="1"/>
            <a:r>
              <a:rPr lang="de-DE" sz="2800" b="0" i="0" u="none" strike="noStrike" kern="100" baseline="0" dirty="0">
                <a:latin typeface="Calibri" panose="020F0502020204030204" pitchFamily="34" charset="0"/>
              </a:rPr>
              <a:t>Bestimmung einer Überprüfungsfrist</a:t>
            </a:r>
            <a:br>
              <a:rPr lang="de-DE" sz="2800" b="0" i="0" u="none" strike="noStrike" kern="100" baseline="0" dirty="0">
                <a:latin typeface="Calibri" panose="020F0502020204030204" pitchFamily="34" charset="0"/>
              </a:rPr>
            </a:br>
            <a:r>
              <a:rPr lang="de-DE" sz="2800" b="0" i="0" u="none" strike="noStrike" kern="100" baseline="0" dirty="0">
                <a:latin typeface="Calibri" panose="020F0502020204030204" pitchFamily="34" charset="0"/>
              </a:rPr>
              <a:t>(keine Ablauffrist, aber Vorgabe zur Prüfung der künftigen Erforderlichkeit)</a:t>
            </a:r>
            <a:endParaRPr lang="de-DE" sz="2800" dirty="0"/>
          </a:p>
        </p:txBody>
      </p:sp>
      <p:sp>
        <p:nvSpPr>
          <p:cNvPr id="6" name="Fußzeilenplatzhalter 5">
            <a:extLst>
              <a:ext uri="{FF2B5EF4-FFF2-40B4-BE49-F238E27FC236}">
                <a16:creationId xmlns:a16="http://schemas.microsoft.com/office/drawing/2014/main" id="{B43FE9D0-C9C8-EA3B-B78F-772CCA2C2A95}"/>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6B23D8EE-5B58-BF01-5CE9-826BD1C53C79}"/>
              </a:ext>
            </a:extLst>
          </p:cNvPr>
          <p:cNvSpPr>
            <a:spLocks noGrp="1"/>
          </p:cNvSpPr>
          <p:nvPr>
            <p:ph type="sldNum" sz="quarter" idx="12"/>
          </p:nvPr>
        </p:nvSpPr>
        <p:spPr/>
        <p:txBody>
          <a:bodyPr/>
          <a:lstStyle/>
          <a:p>
            <a:fld id="{4157FE96-EE93-4150-96BC-B733A8729DBE}" type="slidenum">
              <a:rPr lang="de-DE" smtClean="0"/>
              <a:t>11</a:t>
            </a:fld>
            <a:endParaRPr lang="de-DE"/>
          </a:p>
        </p:txBody>
      </p:sp>
      <p:grpSp>
        <p:nvGrpSpPr>
          <p:cNvPr id="8" name="Gruppieren 7">
            <a:extLst>
              <a:ext uri="{FF2B5EF4-FFF2-40B4-BE49-F238E27FC236}">
                <a16:creationId xmlns:a16="http://schemas.microsoft.com/office/drawing/2014/main" id="{6E8A060F-E0B1-46CF-FD3D-901BC0CDD02B}"/>
              </a:ext>
            </a:extLst>
          </p:cNvPr>
          <p:cNvGrpSpPr/>
          <p:nvPr/>
        </p:nvGrpSpPr>
        <p:grpSpPr>
          <a:xfrm>
            <a:off x="9516862" y="1404892"/>
            <a:ext cx="1294546" cy="2024108"/>
            <a:chOff x="2353266" y="1493442"/>
            <a:chExt cx="1014612" cy="1546178"/>
          </a:xfrm>
        </p:grpSpPr>
        <p:pic>
          <p:nvPicPr>
            <p:cNvPr id="9" name="Grafik 8">
              <a:extLst>
                <a:ext uri="{FF2B5EF4-FFF2-40B4-BE49-F238E27FC236}">
                  <a16:creationId xmlns:a16="http://schemas.microsoft.com/office/drawing/2014/main" id="{DF6BD564-F853-5169-4F41-96F71E86D9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3266" y="1493442"/>
              <a:ext cx="1014612" cy="1186169"/>
            </a:xfrm>
            <a:prstGeom prst="rect">
              <a:avLst/>
            </a:prstGeom>
            <a:noFill/>
            <a:ln>
              <a:noFill/>
            </a:ln>
          </p:spPr>
        </p:pic>
        <p:sp>
          <p:nvSpPr>
            <p:cNvPr id="10" name="Textfeld 9">
              <a:extLst>
                <a:ext uri="{FF2B5EF4-FFF2-40B4-BE49-F238E27FC236}">
                  <a16:creationId xmlns:a16="http://schemas.microsoft.com/office/drawing/2014/main" id="{CE869EAF-6996-48C8-F9A3-FDA1AF867376}"/>
                </a:ext>
              </a:extLst>
            </p:cNvPr>
            <p:cNvSpPr txBox="1"/>
            <p:nvPr/>
          </p:nvSpPr>
          <p:spPr>
            <a:xfrm>
              <a:off x="2353266" y="2670288"/>
              <a:ext cx="914400" cy="369332"/>
            </a:xfrm>
            <a:prstGeom prst="rect">
              <a:avLst/>
            </a:prstGeom>
            <a:noFill/>
          </p:spPr>
          <p:txBody>
            <a:bodyPr wrap="square" rtlCol="0">
              <a:spAutoFit/>
            </a:bodyPr>
            <a:lstStyle/>
            <a:p>
              <a:r>
                <a:rPr lang="de-DE" dirty="0"/>
                <a:t>Richter</a:t>
              </a:r>
            </a:p>
          </p:txBody>
        </p:sp>
      </p:grpSp>
    </p:spTree>
    <p:extLst>
      <p:ext uri="{BB962C8B-B14F-4D97-AF65-F5344CB8AC3E}">
        <p14:creationId xmlns:p14="http://schemas.microsoft.com/office/powerpoint/2010/main" val="175499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F3FA9-4E4F-5921-3A9E-CA060992F997}"/>
              </a:ext>
            </a:extLst>
          </p:cNvPr>
          <p:cNvSpPr>
            <a:spLocks noGrp="1"/>
          </p:cNvSpPr>
          <p:nvPr>
            <p:ph type="title"/>
          </p:nvPr>
        </p:nvSpPr>
        <p:spPr/>
        <p:txBody>
          <a:bodyPr/>
          <a:lstStyle/>
          <a:p>
            <a:pPr marR="0" rtl="0"/>
            <a:r>
              <a:rPr lang="de-DE" b="0" i="0" u="none" strike="noStrike" kern="100" baseline="0" dirty="0">
                <a:latin typeface="Times New Roman" panose="02020603050405020304" pitchFamily="18" charset="0"/>
              </a:rPr>
              <a:t>Aufgabenkreis</a:t>
            </a:r>
          </a:p>
        </p:txBody>
      </p:sp>
      <p:pic>
        <p:nvPicPr>
          <p:cNvPr id="4" name="Grafik 3">
            <a:extLst>
              <a:ext uri="{FF2B5EF4-FFF2-40B4-BE49-F238E27FC236}">
                <a16:creationId xmlns:a16="http://schemas.microsoft.com/office/drawing/2014/main" id="{50D16DF2-C049-ADBD-F42B-762849A0CB5C}"/>
              </a:ext>
            </a:extLst>
          </p:cNvPr>
          <p:cNvPicPr>
            <a:picLocks noChangeAspect="1"/>
          </p:cNvPicPr>
          <p:nvPr/>
        </p:nvPicPr>
        <p:blipFill>
          <a:blip r:embed="rId2"/>
          <a:stretch>
            <a:fillRect/>
          </a:stretch>
        </p:blipFill>
        <p:spPr>
          <a:xfrm>
            <a:off x="7043189" y="1825625"/>
            <a:ext cx="3572566" cy="2011854"/>
          </a:xfrm>
          <a:prstGeom prst="rect">
            <a:avLst/>
          </a:prstGeom>
        </p:spPr>
      </p:pic>
      <p:sp>
        <p:nvSpPr>
          <p:cNvPr id="3" name="Textplatzhalter 2">
            <a:extLst>
              <a:ext uri="{FF2B5EF4-FFF2-40B4-BE49-F238E27FC236}">
                <a16:creationId xmlns:a16="http://schemas.microsoft.com/office/drawing/2014/main" id="{7CFF9889-0AC6-82DE-D333-EE436FAE0D05}"/>
              </a:ext>
            </a:extLst>
          </p:cNvPr>
          <p:cNvSpPr>
            <a:spLocks noGrp="1"/>
          </p:cNvSpPr>
          <p:nvPr>
            <p:ph type="body" idx="1"/>
          </p:nvPr>
        </p:nvSpPr>
        <p:spPr>
          <a:xfrm>
            <a:off x="838200" y="1825625"/>
            <a:ext cx="5679332" cy="4351338"/>
          </a:xfrm>
        </p:spPr>
        <p:txBody>
          <a:bodyPr/>
          <a:lstStyle/>
          <a:p>
            <a:pPr marL="0" indent="0">
              <a:buNone/>
            </a:pPr>
            <a:r>
              <a:rPr lang="de-DE" dirty="0"/>
              <a:t>Der Aufgabenkreis umfasst verschiedene Aufgabenbereiche, z. B.:</a:t>
            </a:r>
          </a:p>
          <a:p>
            <a:r>
              <a:rPr lang="de-DE" dirty="0"/>
              <a:t>Gesundheitssorge</a:t>
            </a:r>
          </a:p>
          <a:p>
            <a:r>
              <a:rPr lang="de-DE" dirty="0"/>
              <a:t>Vermögenssorge</a:t>
            </a:r>
          </a:p>
          <a:p>
            <a:r>
              <a:rPr lang="de-DE" dirty="0"/>
              <a:t>Sozialrechtliche Angelegenheiten</a:t>
            </a:r>
          </a:p>
          <a:p>
            <a:r>
              <a:rPr lang="de-DE" dirty="0"/>
              <a:t>Entgegennahme, Öffnen und Anhalten von Post</a:t>
            </a:r>
          </a:p>
          <a:p>
            <a:endParaRPr lang="de-DE" dirty="0"/>
          </a:p>
        </p:txBody>
      </p:sp>
      <p:sp>
        <p:nvSpPr>
          <p:cNvPr id="7" name="Fußzeilenplatzhalter 6">
            <a:extLst>
              <a:ext uri="{FF2B5EF4-FFF2-40B4-BE49-F238E27FC236}">
                <a16:creationId xmlns:a16="http://schemas.microsoft.com/office/drawing/2014/main" id="{1326D1F7-232B-E480-9FE3-7852DA851F40}"/>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8" name="Foliennummernplatzhalter 7">
            <a:extLst>
              <a:ext uri="{FF2B5EF4-FFF2-40B4-BE49-F238E27FC236}">
                <a16:creationId xmlns:a16="http://schemas.microsoft.com/office/drawing/2014/main" id="{3F6C23D5-7E25-0398-FB92-01F374975EA0}"/>
              </a:ext>
            </a:extLst>
          </p:cNvPr>
          <p:cNvSpPr>
            <a:spLocks noGrp="1"/>
          </p:cNvSpPr>
          <p:nvPr>
            <p:ph type="sldNum" sz="quarter" idx="12"/>
          </p:nvPr>
        </p:nvSpPr>
        <p:spPr/>
        <p:txBody>
          <a:bodyPr/>
          <a:lstStyle/>
          <a:p>
            <a:fld id="{4157FE96-EE93-4150-96BC-B733A8729DBE}" type="slidenum">
              <a:rPr lang="de-DE" smtClean="0"/>
              <a:t>12</a:t>
            </a:fld>
            <a:endParaRPr lang="de-DE"/>
          </a:p>
        </p:txBody>
      </p:sp>
    </p:spTree>
    <p:extLst>
      <p:ext uri="{BB962C8B-B14F-4D97-AF65-F5344CB8AC3E}">
        <p14:creationId xmlns:p14="http://schemas.microsoft.com/office/powerpoint/2010/main" val="232372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05C24-774A-C51D-DA19-7D231441941F}"/>
              </a:ext>
            </a:extLst>
          </p:cNvPr>
          <p:cNvSpPr>
            <a:spLocks noGrp="1"/>
          </p:cNvSpPr>
          <p:nvPr>
            <p:ph type="title"/>
          </p:nvPr>
        </p:nvSpPr>
        <p:spPr>
          <a:xfrm>
            <a:off x="838200" y="365126"/>
            <a:ext cx="10515600" cy="628506"/>
          </a:xfrm>
        </p:spPr>
        <p:txBody>
          <a:bodyPr>
            <a:normAutofit fontScale="90000"/>
          </a:bodyPr>
          <a:lstStyle/>
          <a:p>
            <a:pPr marR="0" rtl="0"/>
            <a:r>
              <a:rPr lang="de-DE" b="0" i="0" u="none" strike="noStrike" kern="100" baseline="0">
                <a:latin typeface="Calibri" panose="020F0502020204030204" pitchFamily="34" charset="0"/>
              </a:rPr>
              <a:t>Im laufenden Betreuungsverfahren:</a:t>
            </a:r>
          </a:p>
        </p:txBody>
      </p:sp>
      <p:sp>
        <p:nvSpPr>
          <p:cNvPr id="3" name="Textplatzhalter 2">
            <a:extLst>
              <a:ext uri="{FF2B5EF4-FFF2-40B4-BE49-F238E27FC236}">
                <a16:creationId xmlns:a16="http://schemas.microsoft.com/office/drawing/2014/main" id="{3858BDF3-40FD-AC3D-6B2B-0F1E73364CA8}"/>
              </a:ext>
            </a:extLst>
          </p:cNvPr>
          <p:cNvSpPr>
            <a:spLocks noGrp="1"/>
          </p:cNvSpPr>
          <p:nvPr>
            <p:ph type="body" idx="1"/>
          </p:nvPr>
        </p:nvSpPr>
        <p:spPr>
          <a:xfrm>
            <a:off x="838201" y="1173018"/>
            <a:ext cx="7772400" cy="5003945"/>
          </a:xfrm>
        </p:spPr>
        <p:txBody>
          <a:bodyPr>
            <a:normAutofit/>
          </a:bodyPr>
          <a:lstStyle/>
          <a:p>
            <a:r>
              <a:rPr lang="de-DE" b="0" i="0" u="none" strike="noStrike" kern="100" baseline="0" dirty="0">
                <a:latin typeface="Calibri" panose="020F0502020204030204" pitchFamily="34" charset="0"/>
              </a:rPr>
              <a:t>Betreuer/in stellt gemeinsam mit der betroffenen Person zusammen, welche Erwartungen diese an die Betreuung hat, was geregelt werden soll, wie das erfolgen soll, also auch, wer was machen soll</a:t>
            </a:r>
            <a:br>
              <a:rPr lang="de-DE" b="0" i="0" u="none" strike="noStrike" kern="100" baseline="0" dirty="0">
                <a:latin typeface="Calibri" panose="020F0502020204030204" pitchFamily="34" charset="0"/>
              </a:rPr>
            </a:br>
            <a:r>
              <a:rPr lang="de-DE" b="0" i="0" u="none" strike="noStrike" kern="100" baseline="0" dirty="0">
                <a:latin typeface="Calibri" panose="020F0502020204030204" pitchFamily="34" charset="0"/>
              </a:rPr>
              <a:t>Dabei soll d. Betreuer/in die betroffene Person über verschiedene Möglichkeiten beraten und ihr helfen, eine eigene Entscheidung zu treffen (UEF)</a:t>
            </a:r>
          </a:p>
          <a:p>
            <a:pPr marR="0" lvl="0" rtl="0"/>
            <a:r>
              <a:rPr lang="de-DE" b="0" i="0" u="none" strike="noStrike" kern="100" baseline="0" dirty="0">
                <a:latin typeface="Calibri" panose="020F0502020204030204" pitchFamily="34" charset="0"/>
              </a:rPr>
              <a:t>Berichte an und Gespräche mit dem Betreuungsgericht</a:t>
            </a:r>
          </a:p>
          <a:p>
            <a:pPr marR="0" lvl="0" rtl="0"/>
            <a:r>
              <a:rPr lang="de-DE" b="0" i="0" u="none" strike="noStrike" kern="100" baseline="0" dirty="0">
                <a:latin typeface="Calibri" panose="020F0502020204030204" pitchFamily="34" charset="0"/>
              </a:rPr>
              <a:t>Bei beruflich geführter oder ehrenamtlicher Fremdbetreuung: Erstellung eines Anfangsberichts, auch Vermögensverzeichnis</a:t>
            </a:r>
            <a:endParaRPr lang="de-DE" dirty="0"/>
          </a:p>
        </p:txBody>
      </p:sp>
      <p:sp>
        <p:nvSpPr>
          <p:cNvPr id="6" name="Fußzeilenplatzhalter 5">
            <a:extLst>
              <a:ext uri="{FF2B5EF4-FFF2-40B4-BE49-F238E27FC236}">
                <a16:creationId xmlns:a16="http://schemas.microsoft.com/office/drawing/2014/main" id="{D342EF5D-3196-B993-B0C6-49F825A5951E}"/>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745E9EBD-93C7-E090-DE3E-9962EEC7BB16}"/>
              </a:ext>
            </a:extLst>
          </p:cNvPr>
          <p:cNvSpPr>
            <a:spLocks noGrp="1"/>
          </p:cNvSpPr>
          <p:nvPr>
            <p:ph type="sldNum" sz="quarter" idx="12"/>
          </p:nvPr>
        </p:nvSpPr>
        <p:spPr/>
        <p:txBody>
          <a:bodyPr/>
          <a:lstStyle/>
          <a:p>
            <a:fld id="{4157FE96-EE93-4150-96BC-B733A8729DBE}" type="slidenum">
              <a:rPr lang="de-DE" smtClean="0"/>
              <a:t>13</a:t>
            </a:fld>
            <a:endParaRPr lang="de-DE"/>
          </a:p>
        </p:txBody>
      </p:sp>
      <p:pic>
        <p:nvPicPr>
          <p:cNvPr id="10" name="Grafik 9">
            <a:extLst>
              <a:ext uri="{FF2B5EF4-FFF2-40B4-BE49-F238E27FC236}">
                <a16:creationId xmlns:a16="http://schemas.microsoft.com/office/drawing/2014/main" id="{F605D776-FF37-F63C-1558-E311112A5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236" y="1173018"/>
            <a:ext cx="3349116" cy="3246292"/>
          </a:xfrm>
          <a:prstGeom prst="rect">
            <a:avLst/>
          </a:prstGeom>
        </p:spPr>
      </p:pic>
    </p:spTree>
    <p:extLst>
      <p:ext uri="{BB962C8B-B14F-4D97-AF65-F5344CB8AC3E}">
        <p14:creationId xmlns:p14="http://schemas.microsoft.com/office/powerpoint/2010/main" val="85651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9BA15-351E-7E03-54F1-CA647D996B60}"/>
              </a:ext>
            </a:extLst>
          </p:cNvPr>
          <p:cNvSpPr>
            <a:spLocks noGrp="1"/>
          </p:cNvSpPr>
          <p:nvPr>
            <p:ph type="title"/>
          </p:nvPr>
        </p:nvSpPr>
        <p:spPr/>
        <p:txBody>
          <a:bodyPr/>
          <a:lstStyle/>
          <a:p>
            <a:pPr marR="0" rtl="0"/>
            <a:r>
              <a:rPr lang="de-DE" b="0" i="0" u="none" strike="noStrike" kern="100" baseline="0" dirty="0">
                <a:latin typeface="Times New Roman" panose="02020603050405020304" pitchFamily="18" charset="0"/>
              </a:rPr>
              <a:t>Was passiert damit?</a:t>
            </a:r>
          </a:p>
        </p:txBody>
      </p:sp>
      <p:sp>
        <p:nvSpPr>
          <p:cNvPr id="3" name="Textplatzhalter 2">
            <a:extLst>
              <a:ext uri="{FF2B5EF4-FFF2-40B4-BE49-F238E27FC236}">
                <a16:creationId xmlns:a16="http://schemas.microsoft.com/office/drawing/2014/main" id="{9F6B07A0-BB5A-C92E-1969-8317DD4B0944}"/>
              </a:ext>
            </a:extLst>
          </p:cNvPr>
          <p:cNvSpPr>
            <a:spLocks noGrp="1"/>
          </p:cNvSpPr>
          <p:nvPr>
            <p:ph type="body" idx="1"/>
          </p:nvPr>
        </p:nvSpPr>
        <p:spPr>
          <a:xfrm>
            <a:off x="838199" y="1825625"/>
            <a:ext cx="10844719" cy="4351338"/>
          </a:xfrm>
        </p:spPr>
        <p:txBody>
          <a:bodyPr/>
          <a:lstStyle/>
          <a:p>
            <a:r>
              <a:rPr lang="de-DE" b="0" i="0" u="none" strike="noStrike" kern="100" baseline="0" dirty="0">
                <a:latin typeface="Calibri" panose="020F0502020204030204" pitchFamily="34" charset="0"/>
              </a:rPr>
              <a:t>Bericht und VV gehen an das Betreuungsgericht – hier Rechtspfleger/in</a:t>
            </a:r>
            <a:br>
              <a:rPr lang="de-DE" b="0" i="0" u="none" strike="noStrike" kern="100" baseline="0" dirty="0">
                <a:latin typeface="Calibri" panose="020F0502020204030204" pitchFamily="34" charset="0"/>
              </a:rPr>
            </a:br>
            <a:r>
              <a:rPr lang="de-DE" kern="100" dirty="0">
                <a:latin typeface="Calibri" panose="020F0502020204030204" pitchFamily="34" charset="0"/>
              </a:rPr>
              <a:t>	</a:t>
            </a:r>
            <a:r>
              <a:rPr lang="de-DE" b="0" i="0" u="none" strike="noStrike" kern="100" baseline="0" dirty="0">
                <a:latin typeface="Calibri" panose="020F0502020204030204" pitchFamily="34" charset="0"/>
              </a:rPr>
              <a:t>wenn Fragen aufkommen, fragt d. Rechtspfleger/in eventuell bei der betroffenen Person nach, es kann auch ein gemeinsames Gespräch über diesen Anfangsbericht geführt werden. </a:t>
            </a:r>
          </a:p>
          <a:p>
            <a:r>
              <a:rPr lang="de-DE" b="0" i="0" u="none" strike="noStrike" kern="100" baseline="0" dirty="0">
                <a:latin typeface="Calibri" panose="020F0502020204030204" pitchFamily="34" charset="0"/>
              </a:rPr>
              <a:t>Wenn ein Vermögensverzeichnis erstellt wurde, soll das Gericht der betroffenen Person dieses übersenden, damit sie die gleichen Informationen hat wie das Gericht und auch kontrollieren kann, ob alles angegeben oder vielleicht etwas übersehen oder vergessen wurde.</a:t>
            </a:r>
            <a:endParaRPr lang="de-DE" dirty="0"/>
          </a:p>
          <a:p>
            <a:endParaRPr lang="de-DE" dirty="0"/>
          </a:p>
        </p:txBody>
      </p:sp>
      <p:sp>
        <p:nvSpPr>
          <p:cNvPr id="6" name="Fußzeilenplatzhalter 5">
            <a:extLst>
              <a:ext uri="{FF2B5EF4-FFF2-40B4-BE49-F238E27FC236}">
                <a16:creationId xmlns:a16="http://schemas.microsoft.com/office/drawing/2014/main" id="{07849AC9-797F-7B99-FCBD-9B6D971F6FE4}"/>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4AFEE479-135E-EC74-65E7-93C52A3CA7B6}"/>
              </a:ext>
            </a:extLst>
          </p:cNvPr>
          <p:cNvSpPr>
            <a:spLocks noGrp="1"/>
          </p:cNvSpPr>
          <p:nvPr>
            <p:ph type="sldNum" sz="quarter" idx="12"/>
          </p:nvPr>
        </p:nvSpPr>
        <p:spPr/>
        <p:txBody>
          <a:bodyPr/>
          <a:lstStyle/>
          <a:p>
            <a:fld id="{4157FE96-EE93-4150-96BC-B733A8729DBE}" type="slidenum">
              <a:rPr lang="de-DE" smtClean="0"/>
              <a:t>14</a:t>
            </a:fld>
            <a:endParaRPr lang="de-DE"/>
          </a:p>
        </p:txBody>
      </p:sp>
    </p:spTree>
    <p:extLst>
      <p:ext uri="{BB962C8B-B14F-4D97-AF65-F5344CB8AC3E}">
        <p14:creationId xmlns:p14="http://schemas.microsoft.com/office/powerpoint/2010/main" val="156209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6A48057-261A-1B6E-07D7-083EBF2B5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19" y="1457133"/>
            <a:ext cx="3576782" cy="2616103"/>
          </a:xfrm>
          <a:prstGeom prst="rect">
            <a:avLst/>
          </a:prstGeom>
          <a:noFill/>
          <a:ln>
            <a:noFill/>
          </a:ln>
        </p:spPr>
      </p:pic>
      <p:sp>
        <p:nvSpPr>
          <p:cNvPr id="2" name="Titel 1">
            <a:extLst>
              <a:ext uri="{FF2B5EF4-FFF2-40B4-BE49-F238E27FC236}">
                <a16:creationId xmlns:a16="http://schemas.microsoft.com/office/drawing/2014/main" id="{B443EE54-156B-A507-D021-57AE91651FAF}"/>
              </a:ext>
            </a:extLst>
          </p:cNvPr>
          <p:cNvSpPr>
            <a:spLocks noGrp="1"/>
          </p:cNvSpPr>
          <p:nvPr>
            <p:ph type="title"/>
          </p:nvPr>
        </p:nvSpPr>
        <p:spPr>
          <a:xfrm>
            <a:off x="838200" y="365126"/>
            <a:ext cx="10515600" cy="568730"/>
          </a:xfrm>
        </p:spPr>
        <p:txBody>
          <a:bodyPr>
            <a:normAutofit/>
          </a:bodyPr>
          <a:lstStyle/>
          <a:p>
            <a:pPr marR="0" rtl="0"/>
            <a:r>
              <a:rPr lang="de-DE" sz="2800" b="0" i="0" u="none" strike="noStrike" kern="100" baseline="0" dirty="0">
                <a:latin typeface="Times New Roman" panose="02020603050405020304" pitchFamily="18" charset="0"/>
              </a:rPr>
              <a:t>Besonderheiten bei Betreuung durch Angehörige  - Anfangsgespräch</a:t>
            </a:r>
          </a:p>
        </p:txBody>
      </p:sp>
      <p:sp>
        <p:nvSpPr>
          <p:cNvPr id="6" name="Fußzeilenplatzhalter 5">
            <a:extLst>
              <a:ext uri="{FF2B5EF4-FFF2-40B4-BE49-F238E27FC236}">
                <a16:creationId xmlns:a16="http://schemas.microsoft.com/office/drawing/2014/main" id="{97400C26-3F0A-6806-C15F-605153297B6E}"/>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9B6AF47D-4A0B-E5FC-DCEE-3B256CF979E8}"/>
              </a:ext>
            </a:extLst>
          </p:cNvPr>
          <p:cNvSpPr>
            <a:spLocks noGrp="1"/>
          </p:cNvSpPr>
          <p:nvPr>
            <p:ph type="sldNum" sz="quarter" idx="12"/>
          </p:nvPr>
        </p:nvSpPr>
        <p:spPr/>
        <p:txBody>
          <a:bodyPr/>
          <a:lstStyle/>
          <a:p>
            <a:fld id="{4157FE96-EE93-4150-96BC-B733A8729DBE}" type="slidenum">
              <a:rPr lang="de-DE" smtClean="0"/>
              <a:t>15</a:t>
            </a:fld>
            <a:endParaRPr lang="de-DE"/>
          </a:p>
        </p:txBody>
      </p:sp>
      <p:sp>
        <p:nvSpPr>
          <p:cNvPr id="4" name="Textfeld 3">
            <a:extLst>
              <a:ext uri="{FF2B5EF4-FFF2-40B4-BE49-F238E27FC236}">
                <a16:creationId xmlns:a16="http://schemas.microsoft.com/office/drawing/2014/main" id="{F16DBDAC-A942-8B64-DBAD-CECFCEF11028}"/>
              </a:ext>
            </a:extLst>
          </p:cNvPr>
          <p:cNvSpPr txBox="1"/>
          <p:nvPr/>
        </p:nvSpPr>
        <p:spPr>
          <a:xfrm>
            <a:off x="1136074" y="3781862"/>
            <a:ext cx="7980216" cy="677108"/>
          </a:xfrm>
          <a:prstGeom prst="rect">
            <a:avLst/>
          </a:prstGeom>
          <a:noFill/>
        </p:spPr>
        <p:txBody>
          <a:bodyPr wrap="square" rtlCol="0">
            <a:spAutoFit/>
          </a:bodyPr>
          <a:lstStyle/>
          <a:p>
            <a:pPr marL="0" lvl="0" indent="0">
              <a:buNone/>
            </a:pPr>
            <a:r>
              <a:rPr lang="de-DE" sz="2000" kern="100" dirty="0">
                <a:latin typeface="Calibri" panose="020F0502020204030204" pitchFamily="34" charset="0"/>
              </a:rPr>
              <a:t>in </a:t>
            </a:r>
            <a:br>
              <a:rPr lang="de-DE" sz="2000" kern="100" dirty="0">
                <a:latin typeface="Calibri" panose="020F0502020204030204" pitchFamily="34" charset="0"/>
              </a:rPr>
            </a:br>
            <a:r>
              <a:rPr lang="de-DE" sz="1800" kern="100" dirty="0">
                <a:latin typeface="Calibri" panose="020F0502020204030204" pitchFamily="34" charset="0"/>
              </a:rPr>
              <a:t> </a:t>
            </a:r>
          </a:p>
        </p:txBody>
      </p:sp>
      <p:sp>
        <p:nvSpPr>
          <p:cNvPr id="9" name="Textplatzhalter 8">
            <a:extLst>
              <a:ext uri="{FF2B5EF4-FFF2-40B4-BE49-F238E27FC236}">
                <a16:creationId xmlns:a16="http://schemas.microsoft.com/office/drawing/2014/main" id="{3F6DFE84-8641-F8E3-C99D-068E13F55FCE}"/>
              </a:ext>
            </a:extLst>
          </p:cNvPr>
          <p:cNvSpPr>
            <a:spLocks noGrp="1"/>
          </p:cNvSpPr>
          <p:nvPr>
            <p:ph type="body" idx="1"/>
          </p:nvPr>
        </p:nvSpPr>
        <p:spPr>
          <a:xfrm>
            <a:off x="4793672" y="1126837"/>
            <a:ext cx="6560127" cy="5050126"/>
          </a:xfrm>
        </p:spPr>
        <p:txBody>
          <a:bodyPr>
            <a:normAutofit/>
          </a:bodyPr>
          <a:lstStyle/>
          <a:p>
            <a:r>
              <a:rPr lang="de-DE" sz="2800" kern="100" dirty="0">
                <a:latin typeface="Calibri" panose="020F0502020204030204" pitchFamily="34" charset="0"/>
              </a:rPr>
              <a:t>Statt Bericht gemeinsames Gespräch mit d. Rechtspfleger/in, zu betreuender Person und Betreuer/in vorgesehen - auf Einladung d. Rechtspfleger/in</a:t>
            </a:r>
          </a:p>
          <a:p>
            <a:r>
              <a:rPr lang="de-DE" kern="100" dirty="0">
                <a:latin typeface="Calibri" panose="020F0502020204030204" pitchFamily="34" charset="0"/>
              </a:rPr>
              <a:t>Freiwillig!</a:t>
            </a:r>
          </a:p>
          <a:p>
            <a:r>
              <a:rPr lang="de-DE" kern="100" dirty="0">
                <a:latin typeface="Calibri" panose="020F0502020204030204" pitchFamily="34" charset="0"/>
              </a:rPr>
              <a:t>Gegenseitiges Kennenlernen</a:t>
            </a:r>
          </a:p>
          <a:p>
            <a:r>
              <a:rPr lang="de-DE" sz="2800" kern="100" dirty="0">
                <a:latin typeface="Calibri" panose="020F0502020204030204" pitchFamily="34" charset="0"/>
              </a:rPr>
              <a:t>kann in der vertrauten Umgebung der betroffenen Person geführt werden</a:t>
            </a:r>
            <a:br>
              <a:rPr lang="de-DE" sz="2800" kern="100" dirty="0">
                <a:latin typeface="Calibri" panose="020F0502020204030204" pitchFamily="34" charset="0"/>
              </a:rPr>
            </a:br>
            <a:r>
              <a:rPr lang="de-DE" sz="2800" kern="100" dirty="0">
                <a:latin typeface="Calibri" panose="020F0502020204030204" pitchFamily="34" charset="0"/>
              </a:rPr>
              <a:t>bei Mobilitätseinschränkungen oder um Ängste abzubauen</a:t>
            </a:r>
            <a:endParaRPr lang="de-DE" sz="2800" b="0" i="0" u="none" strike="noStrike" kern="100" baseline="0" dirty="0">
              <a:latin typeface="Times New Roman" panose="02020603050405020304" pitchFamily="18" charset="0"/>
            </a:endParaRPr>
          </a:p>
          <a:p>
            <a:endParaRPr lang="de-DE" kern="100" dirty="0">
              <a:latin typeface="Calibri" panose="020F0502020204030204" pitchFamily="34" charset="0"/>
            </a:endParaRPr>
          </a:p>
          <a:p>
            <a:endParaRPr lang="de-DE" sz="2800" kern="100" dirty="0">
              <a:latin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50359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6A48057-261A-1B6E-07D7-083EBF2B5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217" y="1023550"/>
            <a:ext cx="2623127" cy="1854989"/>
          </a:xfrm>
          <a:prstGeom prst="rect">
            <a:avLst/>
          </a:prstGeom>
          <a:noFill/>
          <a:ln>
            <a:noFill/>
          </a:ln>
        </p:spPr>
      </p:pic>
      <p:sp>
        <p:nvSpPr>
          <p:cNvPr id="2" name="Titel 1">
            <a:extLst>
              <a:ext uri="{FF2B5EF4-FFF2-40B4-BE49-F238E27FC236}">
                <a16:creationId xmlns:a16="http://schemas.microsoft.com/office/drawing/2014/main" id="{B443EE54-156B-A507-D021-57AE91651FAF}"/>
              </a:ext>
            </a:extLst>
          </p:cNvPr>
          <p:cNvSpPr>
            <a:spLocks noGrp="1"/>
          </p:cNvSpPr>
          <p:nvPr>
            <p:ph type="title"/>
          </p:nvPr>
        </p:nvSpPr>
        <p:spPr>
          <a:xfrm>
            <a:off x="838200" y="365126"/>
            <a:ext cx="10515600" cy="568730"/>
          </a:xfrm>
        </p:spPr>
        <p:txBody>
          <a:bodyPr>
            <a:normAutofit/>
          </a:bodyPr>
          <a:lstStyle/>
          <a:p>
            <a:pPr marR="0" rtl="0"/>
            <a:r>
              <a:rPr lang="de-DE" sz="2800" kern="100" dirty="0">
                <a:latin typeface="Times New Roman" panose="02020603050405020304" pitchFamily="18" charset="0"/>
              </a:rPr>
              <a:t>Zweck des</a:t>
            </a:r>
            <a:r>
              <a:rPr lang="de-DE" sz="2800" b="0" i="0" u="none" strike="noStrike" kern="100" baseline="0" dirty="0">
                <a:latin typeface="Times New Roman" panose="02020603050405020304" pitchFamily="18" charset="0"/>
              </a:rPr>
              <a:t> Anfangsgesprächs</a:t>
            </a:r>
          </a:p>
        </p:txBody>
      </p:sp>
      <p:sp>
        <p:nvSpPr>
          <p:cNvPr id="3" name="Textplatzhalter 2">
            <a:extLst>
              <a:ext uri="{FF2B5EF4-FFF2-40B4-BE49-F238E27FC236}">
                <a16:creationId xmlns:a16="http://schemas.microsoft.com/office/drawing/2014/main" id="{5A9A9FDC-74FF-E173-5C60-34153B57FFF3}"/>
              </a:ext>
            </a:extLst>
          </p:cNvPr>
          <p:cNvSpPr>
            <a:spLocks noGrp="1"/>
          </p:cNvSpPr>
          <p:nvPr>
            <p:ph type="body" idx="1"/>
          </p:nvPr>
        </p:nvSpPr>
        <p:spPr>
          <a:xfrm>
            <a:off x="757560" y="3428999"/>
            <a:ext cx="10515600" cy="1974273"/>
          </a:xfrm>
        </p:spPr>
        <p:txBody>
          <a:bodyPr>
            <a:noAutofit/>
          </a:bodyPr>
          <a:lstStyle/>
          <a:p>
            <a:pPr lvl="0"/>
            <a:r>
              <a:rPr lang="de-DE" sz="2400" kern="100" dirty="0">
                <a:latin typeface="Calibri" panose="020F0502020204030204" pitchFamily="34" charset="0"/>
              </a:rPr>
              <a:t>Information über Aufgaben und Pflichten d. Betreuer/in und Rechte der Betreuten </a:t>
            </a:r>
          </a:p>
          <a:p>
            <a:pPr lvl="0"/>
            <a:r>
              <a:rPr lang="de-DE" sz="2400" kern="100" dirty="0">
                <a:latin typeface="Calibri" panose="020F0502020204030204" pitchFamily="34" charset="0"/>
              </a:rPr>
              <a:t>Dokumentation zur Nachverfolgung im weiteren Verfahren</a:t>
            </a:r>
          </a:p>
          <a:p>
            <a:pPr lvl="0"/>
            <a:r>
              <a:rPr lang="de-DE" sz="2400" kern="100" dirty="0">
                <a:latin typeface="Calibri" panose="020F0502020204030204" pitchFamily="34" charset="0"/>
              </a:rPr>
              <a:t>Kennenlernen der betroffene Person und d. Rechtspfleger/in erleichtert später bei Fragen oder Problemen direkte Kontaktaufnahme</a:t>
            </a:r>
          </a:p>
        </p:txBody>
      </p:sp>
      <p:sp>
        <p:nvSpPr>
          <p:cNvPr id="6" name="Fußzeilenplatzhalter 5">
            <a:extLst>
              <a:ext uri="{FF2B5EF4-FFF2-40B4-BE49-F238E27FC236}">
                <a16:creationId xmlns:a16="http://schemas.microsoft.com/office/drawing/2014/main" id="{97400C26-3F0A-6806-C15F-605153297B6E}"/>
              </a:ext>
            </a:extLst>
          </p:cNvPr>
          <p:cNvSpPr>
            <a:spLocks noGrp="1"/>
          </p:cNvSpPr>
          <p:nvPr>
            <p:ph type="ftr" sz="quarter" idx="11"/>
          </p:nvPr>
        </p:nvSpPr>
        <p:spPr/>
        <p:txBody>
          <a:bodyPr/>
          <a:lstStyle/>
          <a:p>
            <a:r>
              <a:rPr lang="de-DE" dirty="0"/>
              <a:t>ÜAG NRW/DIMR - Betreuungsrechtsreform2023 –  ©Dipl. </a:t>
            </a:r>
            <a:r>
              <a:rPr lang="de-DE" dirty="0" err="1"/>
              <a:t>RPflin</a:t>
            </a:r>
            <a:r>
              <a:rPr lang="de-DE" dirty="0"/>
              <a:t> Birgit Holtermann, November2023</a:t>
            </a:r>
          </a:p>
        </p:txBody>
      </p:sp>
      <p:sp>
        <p:nvSpPr>
          <p:cNvPr id="7" name="Foliennummernplatzhalter 6">
            <a:extLst>
              <a:ext uri="{FF2B5EF4-FFF2-40B4-BE49-F238E27FC236}">
                <a16:creationId xmlns:a16="http://schemas.microsoft.com/office/drawing/2014/main" id="{9B6AF47D-4A0B-E5FC-DCEE-3B256CF979E8}"/>
              </a:ext>
            </a:extLst>
          </p:cNvPr>
          <p:cNvSpPr>
            <a:spLocks noGrp="1"/>
          </p:cNvSpPr>
          <p:nvPr>
            <p:ph type="sldNum" sz="quarter" idx="12"/>
          </p:nvPr>
        </p:nvSpPr>
        <p:spPr/>
        <p:txBody>
          <a:bodyPr/>
          <a:lstStyle/>
          <a:p>
            <a:fld id="{4157FE96-EE93-4150-96BC-B733A8729DBE}" type="slidenum">
              <a:rPr lang="de-DE" smtClean="0"/>
              <a:t>16</a:t>
            </a:fld>
            <a:endParaRPr lang="de-DE"/>
          </a:p>
        </p:txBody>
      </p:sp>
      <p:sp>
        <p:nvSpPr>
          <p:cNvPr id="4" name="Textfeld 3">
            <a:extLst>
              <a:ext uri="{FF2B5EF4-FFF2-40B4-BE49-F238E27FC236}">
                <a16:creationId xmlns:a16="http://schemas.microsoft.com/office/drawing/2014/main" id="{F16DBDAC-A942-8B64-DBAD-CECFCEF11028}"/>
              </a:ext>
            </a:extLst>
          </p:cNvPr>
          <p:cNvSpPr txBox="1"/>
          <p:nvPr/>
        </p:nvSpPr>
        <p:spPr>
          <a:xfrm>
            <a:off x="1016001" y="1140262"/>
            <a:ext cx="7980216" cy="2251065"/>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de-DE" sz="2400" kern="100" dirty="0">
                <a:latin typeface="Calibri" panose="020F0502020204030204" pitchFamily="34" charset="0"/>
              </a:rPr>
              <a:t>Feststellung der Betreuungsziele</a:t>
            </a:r>
          </a:p>
          <a:p>
            <a:pPr marL="342900" lvl="0" indent="-342900">
              <a:lnSpc>
                <a:spcPct val="150000"/>
              </a:lnSpc>
              <a:buFont typeface="Arial" panose="020B0604020202020204" pitchFamily="34" charset="0"/>
              <a:buChar char="•"/>
            </a:pPr>
            <a:r>
              <a:rPr lang="de-DE" sz="2400" kern="100" dirty="0">
                <a:latin typeface="Calibri" panose="020F0502020204030204" pitchFamily="34" charset="0"/>
              </a:rPr>
              <a:t>Wünsche und Erwartungen der zu betreuenden Person</a:t>
            </a:r>
          </a:p>
          <a:p>
            <a:pPr marL="342900" lvl="0" indent="-342900">
              <a:lnSpc>
                <a:spcPct val="150000"/>
              </a:lnSpc>
              <a:buFont typeface="Arial" panose="020B0604020202020204" pitchFamily="34" charset="0"/>
              <a:buChar char="•"/>
            </a:pPr>
            <a:r>
              <a:rPr lang="de-DE" sz="2400" kern="100" dirty="0">
                <a:latin typeface="Calibri" panose="020F0502020204030204" pitchFamily="34" charset="0"/>
              </a:rPr>
              <a:t> Klarstellung der Ausrichtung der rechtlichen Betreuung als Unterstützungssystem </a:t>
            </a:r>
          </a:p>
        </p:txBody>
      </p:sp>
    </p:spTree>
    <p:extLst>
      <p:ext uri="{BB962C8B-B14F-4D97-AF65-F5344CB8AC3E}">
        <p14:creationId xmlns:p14="http://schemas.microsoft.com/office/powerpoint/2010/main" val="30514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05E88-AA44-0C29-4BFA-DAF54C318B52}"/>
              </a:ext>
            </a:extLst>
          </p:cNvPr>
          <p:cNvSpPr>
            <a:spLocks noGrp="1"/>
          </p:cNvSpPr>
          <p:nvPr>
            <p:ph type="title"/>
          </p:nvPr>
        </p:nvSpPr>
        <p:spPr>
          <a:xfrm>
            <a:off x="838200" y="365126"/>
            <a:ext cx="10515600" cy="1084984"/>
          </a:xfrm>
        </p:spPr>
        <p:txBody>
          <a:bodyPr/>
          <a:lstStyle/>
          <a:p>
            <a:pPr marR="0" rtl="0"/>
            <a:r>
              <a:rPr lang="de-DE" b="0" i="0" u="none" strike="noStrike" kern="100" baseline="0">
                <a:latin typeface="Calibri" panose="020F0502020204030204" pitchFamily="34" charset="0"/>
              </a:rPr>
              <a:t>Beratung und Kontrolle durch das Gericht</a:t>
            </a:r>
            <a:endParaRPr lang="de-DE" b="0" i="0" u="none" strike="noStrike" kern="100" baseline="0">
              <a:latin typeface="Times New Roman" panose="02020603050405020304" pitchFamily="18" charset="0"/>
            </a:endParaRPr>
          </a:p>
        </p:txBody>
      </p:sp>
      <p:sp>
        <p:nvSpPr>
          <p:cNvPr id="3" name="Textplatzhalter 2">
            <a:extLst>
              <a:ext uri="{FF2B5EF4-FFF2-40B4-BE49-F238E27FC236}">
                <a16:creationId xmlns:a16="http://schemas.microsoft.com/office/drawing/2014/main" id="{95E0AABA-94B1-686E-6B03-6F06C6FDE78A}"/>
              </a:ext>
            </a:extLst>
          </p:cNvPr>
          <p:cNvSpPr>
            <a:spLocks noGrp="1"/>
          </p:cNvSpPr>
          <p:nvPr>
            <p:ph type="body" idx="1"/>
          </p:nvPr>
        </p:nvSpPr>
        <p:spPr>
          <a:xfrm>
            <a:off x="838200" y="1542473"/>
            <a:ext cx="10515600" cy="4634490"/>
          </a:xfrm>
        </p:spPr>
        <p:txBody>
          <a:bodyPr/>
          <a:lstStyle/>
          <a:p>
            <a:pPr marR="0" lvl="0" rtl="0"/>
            <a:r>
              <a:rPr lang="de-DE" b="0" i="0" u="none" strike="noStrike" kern="100" baseline="0" dirty="0">
                <a:latin typeface="Calibri" panose="020F0502020204030204" pitchFamily="34" charset="0"/>
              </a:rPr>
              <a:t>Genehmigungsverfahren</a:t>
            </a:r>
          </a:p>
          <a:p>
            <a:pPr lvl="1"/>
            <a:r>
              <a:rPr lang="de-DE" b="0" i="0" u="none" strike="noStrike" kern="100" baseline="0" dirty="0">
                <a:latin typeface="Calibri" panose="020F0502020204030204" pitchFamily="34" charset="0"/>
              </a:rPr>
              <a:t>Genehmigungserfordernis für einige Rechtsgeschäfte, die rechtl. Betreuer vornehmen wollen</a:t>
            </a:r>
          </a:p>
          <a:p>
            <a:pPr lvl="1"/>
            <a:r>
              <a:rPr lang="de-DE" kern="100" dirty="0">
                <a:latin typeface="Calibri" panose="020F0502020204030204" pitchFamily="34" charset="0"/>
              </a:rPr>
              <a:t>Sichtweise der betroffenen Person ist darzustellen</a:t>
            </a:r>
            <a:endParaRPr lang="de-DE" b="0" i="0" u="none" strike="noStrike" kern="100" baseline="0" dirty="0">
              <a:latin typeface="Calibri" panose="020F0502020204030204" pitchFamily="34" charset="0"/>
            </a:endParaRPr>
          </a:p>
          <a:p>
            <a:pPr lvl="1"/>
            <a:r>
              <a:rPr lang="de-DE" b="0" i="0" u="none" strike="noStrike" kern="100" baseline="0" dirty="0">
                <a:latin typeface="Calibri" panose="020F0502020204030204" pitchFamily="34" charset="0"/>
              </a:rPr>
              <a:t>Persönliche Anhörung der betroffenen Person durch Rechtspfleger/in </a:t>
            </a:r>
          </a:p>
          <a:p>
            <a:pPr lvl="1"/>
            <a:r>
              <a:rPr lang="de-DE" b="0" i="0" u="none" strike="noStrike" kern="100" baseline="0" dirty="0">
                <a:latin typeface="Calibri" panose="020F0502020204030204" pitchFamily="34" charset="0"/>
              </a:rPr>
              <a:t>möglicherweise zusätzlich Bestellung ein/e Verfahrenspfleger/in</a:t>
            </a:r>
          </a:p>
          <a:p>
            <a:pPr lvl="1"/>
            <a:r>
              <a:rPr lang="de-DE" kern="100" dirty="0">
                <a:latin typeface="Calibri" panose="020F0502020204030204" pitchFamily="34" charset="0"/>
              </a:rPr>
              <a:t>Unter strengen</a:t>
            </a:r>
            <a:r>
              <a:rPr lang="de-DE" b="0" i="0" u="none" strike="noStrike" kern="100" baseline="0" dirty="0">
                <a:latin typeface="Calibri" panose="020F0502020204030204" pitchFamily="34" charset="0"/>
              </a:rPr>
              <a:t> Voraussetzungen möglich, Entscheidungen gegen den Wunsch der betroffenen Person zu treffen </a:t>
            </a:r>
          </a:p>
          <a:p>
            <a:pPr lvl="2"/>
            <a:r>
              <a:rPr lang="de-DE" b="0" i="0" u="none" strike="noStrike" kern="100" baseline="0" dirty="0">
                <a:latin typeface="Calibri" panose="020F0502020204030204" pitchFamily="34" charset="0"/>
              </a:rPr>
              <a:t>Dann kann diese sich dagegen wehren</a:t>
            </a:r>
            <a:r>
              <a:rPr lang="de-DE" kern="100" dirty="0">
                <a:latin typeface="Calibri" panose="020F0502020204030204" pitchFamily="34" charset="0"/>
              </a:rPr>
              <a:t>: Rechtsmittel einlegen durch die betroffene Person oder Verfahrenspfleger</a:t>
            </a:r>
          </a:p>
          <a:p>
            <a:pPr lvl="2"/>
            <a:r>
              <a:rPr lang="de-DE" b="0" i="0" u="none" strike="noStrike" kern="100" baseline="0" dirty="0">
                <a:latin typeface="Calibri" panose="020F0502020204030204" pitchFamily="34" charset="0"/>
              </a:rPr>
              <a:t> Dann beurteilen andere Richter, ob die Entscheidung richtig war.</a:t>
            </a:r>
          </a:p>
        </p:txBody>
      </p:sp>
      <p:sp>
        <p:nvSpPr>
          <p:cNvPr id="6" name="Fußzeilenplatzhalter 5">
            <a:extLst>
              <a:ext uri="{FF2B5EF4-FFF2-40B4-BE49-F238E27FC236}">
                <a16:creationId xmlns:a16="http://schemas.microsoft.com/office/drawing/2014/main" id="{94E8BCF2-2634-DDF0-E9AB-F5BB3E9843E1}"/>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F839F799-BEDA-1870-C6B9-2AE0C8A616A2}"/>
              </a:ext>
            </a:extLst>
          </p:cNvPr>
          <p:cNvSpPr>
            <a:spLocks noGrp="1"/>
          </p:cNvSpPr>
          <p:nvPr>
            <p:ph type="sldNum" sz="quarter" idx="12"/>
          </p:nvPr>
        </p:nvSpPr>
        <p:spPr/>
        <p:txBody>
          <a:bodyPr/>
          <a:lstStyle/>
          <a:p>
            <a:fld id="{4157FE96-EE93-4150-96BC-B733A8729DBE}" type="slidenum">
              <a:rPr lang="de-DE" smtClean="0"/>
              <a:t>17</a:t>
            </a:fld>
            <a:endParaRPr lang="de-DE"/>
          </a:p>
        </p:txBody>
      </p:sp>
    </p:spTree>
    <p:extLst>
      <p:ext uri="{BB962C8B-B14F-4D97-AF65-F5344CB8AC3E}">
        <p14:creationId xmlns:p14="http://schemas.microsoft.com/office/powerpoint/2010/main" val="362282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43BB6-07EF-F036-022A-7879FAAAD271}"/>
              </a:ext>
            </a:extLst>
          </p:cNvPr>
          <p:cNvSpPr>
            <a:spLocks noGrp="1"/>
          </p:cNvSpPr>
          <p:nvPr>
            <p:ph type="title"/>
          </p:nvPr>
        </p:nvSpPr>
        <p:spPr/>
        <p:txBody>
          <a:bodyPr>
            <a:normAutofit/>
          </a:bodyPr>
          <a:lstStyle/>
          <a:p>
            <a:pPr marR="0" rtl="0"/>
            <a:r>
              <a:rPr lang="de-DE" sz="3600" b="0" i="0" u="none" strike="noStrike" kern="100" baseline="0" dirty="0">
                <a:latin typeface="Calibri" panose="020F0502020204030204" pitchFamily="34" charset="0"/>
              </a:rPr>
              <a:t>Regelmäßige Kontrolle aufgrund von Berichten</a:t>
            </a:r>
            <a:endParaRPr lang="de-DE" sz="3600" b="0" i="0" u="none" strike="noStrike" kern="100" baseline="0" dirty="0">
              <a:latin typeface="Times New Roman" panose="02020603050405020304" pitchFamily="18" charset="0"/>
            </a:endParaRPr>
          </a:p>
        </p:txBody>
      </p:sp>
      <p:sp>
        <p:nvSpPr>
          <p:cNvPr id="3" name="Textplatzhalter 2">
            <a:extLst>
              <a:ext uri="{FF2B5EF4-FFF2-40B4-BE49-F238E27FC236}">
                <a16:creationId xmlns:a16="http://schemas.microsoft.com/office/drawing/2014/main" id="{86CBACF6-2BEB-A7B8-37A9-93DB2D8A8BC5}"/>
              </a:ext>
            </a:extLst>
          </p:cNvPr>
          <p:cNvSpPr>
            <a:spLocks noGrp="1"/>
          </p:cNvSpPr>
          <p:nvPr>
            <p:ph type="body" idx="1"/>
          </p:nvPr>
        </p:nvSpPr>
        <p:spPr/>
        <p:txBody>
          <a:bodyPr>
            <a:normAutofit fontScale="85000" lnSpcReduction="20000"/>
          </a:bodyPr>
          <a:lstStyle/>
          <a:p>
            <a:r>
              <a:rPr lang="de-DE" b="0" i="0" u="none" strike="noStrike" kern="100" baseline="0" dirty="0">
                <a:latin typeface="Calibri" panose="020F0502020204030204" pitchFamily="34" charset="0"/>
              </a:rPr>
              <a:t>Betreuer müssen einmal im Jahr einen Jahresbericht erstellen und bei Gericht einreichen. </a:t>
            </a:r>
          </a:p>
          <a:p>
            <a:r>
              <a:rPr lang="de-DE" b="0" i="0" u="none" strike="noStrike" kern="100" baseline="0" dirty="0">
                <a:latin typeface="Calibri" panose="020F0502020204030204" pitchFamily="34" charset="0"/>
              </a:rPr>
              <a:t>Inhalt: Was ist in dem zurückliegenden Jahr im Rahmen der Betreuung passiert?</a:t>
            </a:r>
          </a:p>
          <a:p>
            <a:pPr lvl="1"/>
            <a:r>
              <a:rPr lang="de-DE" kern="100" dirty="0">
                <a:latin typeface="Calibri" panose="020F0502020204030204" pitchFamily="34" charset="0"/>
              </a:rPr>
              <a:t>K</a:t>
            </a:r>
            <a:r>
              <a:rPr lang="de-DE" b="0" i="0" u="none" strike="noStrike" kern="100" baseline="0" dirty="0">
                <a:latin typeface="Calibri" panose="020F0502020204030204" pitchFamily="34" charset="0"/>
              </a:rPr>
              <a:t>onnten die zuvor vereinbarten Ziele erreicht werden?</a:t>
            </a:r>
          </a:p>
          <a:p>
            <a:pPr lvl="1"/>
            <a:r>
              <a:rPr lang="de-DE" kern="100" dirty="0">
                <a:latin typeface="Calibri" panose="020F0502020204030204" pitchFamily="34" charset="0"/>
              </a:rPr>
              <a:t>W</a:t>
            </a:r>
            <a:r>
              <a:rPr lang="de-DE" b="0" i="0" u="none" strike="noStrike" kern="100" baseline="0" dirty="0">
                <a:latin typeface="Calibri" panose="020F0502020204030204" pitchFamily="34" charset="0"/>
              </a:rPr>
              <a:t>elche anderen/neuen Wünsche und Ziele </a:t>
            </a:r>
            <a:r>
              <a:rPr lang="de-DE" kern="100" dirty="0">
                <a:latin typeface="Calibri" panose="020F0502020204030204" pitchFamily="34" charset="0"/>
              </a:rPr>
              <a:t>sind </a:t>
            </a:r>
            <a:r>
              <a:rPr lang="de-DE" b="0" i="0" u="none" strike="noStrike" kern="100" baseline="0" dirty="0">
                <a:latin typeface="Calibri" panose="020F0502020204030204" pitchFamily="34" charset="0"/>
              </a:rPr>
              <a:t>jetzt vorhanden?</a:t>
            </a:r>
          </a:p>
          <a:p>
            <a:pPr lvl="1"/>
            <a:r>
              <a:rPr lang="de-DE" b="0" i="0" u="none" strike="noStrike" kern="100" baseline="0" dirty="0">
                <a:latin typeface="Calibri" panose="020F0502020204030204" pitchFamily="34" charset="0"/>
              </a:rPr>
              <a:t>Berichtsinhalte sind grundsätzlich mit der betreuten Person zu besprechen, sofern diese hierzu nicht zu krank ist. </a:t>
            </a:r>
          </a:p>
          <a:p>
            <a:pPr lvl="1"/>
            <a:r>
              <a:rPr lang="de-DE" b="0" i="0" u="none" strike="noStrike" kern="100" baseline="0" dirty="0">
                <a:latin typeface="Calibri" panose="020F0502020204030204" pitchFamily="34" charset="0"/>
              </a:rPr>
              <a:t>Bei Vermögensverwaltung durch Betreuer besteht Pflicht zur Rechnungslegung </a:t>
            </a:r>
          </a:p>
          <a:p>
            <a:pPr marL="457200" lvl="1" indent="0">
              <a:buNone/>
            </a:pPr>
            <a:r>
              <a:rPr lang="de-DE" b="0" i="0" u="none" strike="noStrike" kern="100" baseline="0" dirty="0">
                <a:latin typeface="Calibri" panose="020F0502020204030204" pitchFamily="34" charset="0"/>
              </a:rPr>
              <a:t>	Prüfung durch Rechtspfleger, ob das Vermögensverwaltung  entsprechend </a:t>
            </a:r>
          </a:p>
          <a:p>
            <a:pPr marL="457200" lvl="1" indent="0">
              <a:buNone/>
            </a:pPr>
            <a:r>
              <a:rPr lang="de-DE" b="0" i="0" u="none" strike="noStrike" kern="100" baseline="0" dirty="0">
                <a:latin typeface="Calibri" panose="020F0502020204030204" pitchFamily="34" charset="0"/>
              </a:rPr>
              <a:t>	den rechtlichen Vorgaben und </a:t>
            </a:r>
          </a:p>
          <a:p>
            <a:pPr marL="457200" lvl="1" indent="0">
              <a:buNone/>
            </a:pPr>
            <a:r>
              <a:rPr lang="de-DE" kern="100" dirty="0">
                <a:latin typeface="Calibri" panose="020F0502020204030204" pitchFamily="34" charset="0"/>
              </a:rPr>
              <a:t>	</a:t>
            </a:r>
            <a:r>
              <a:rPr lang="de-DE" b="0" i="0" u="none" strike="noStrike" kern="100" baseline="0" dirty="0">
                <a:latin typeface="Calibri" panose="020F0502020204030204" pitchFamily="34" charset="0"/>
              </a:rPr>
              <a:t>den Wünschen der betreuten Person erfolgt ist. </a:t>
            </a:r>
          </a:p>
          <a:p>
            <a:pPr lvl="1"/>
            <a:r>
              <a:rPr lang="de-DE" b="0" i="0" u="none" strike="noStrike" kern="100" baseline="0" dirty="0">
                <a:latin typeface="Calibri" panose="020F0502020204030204" pitchFamily="34" charset="0"/>
              </a:rPr>
              <a:t>Verfügt die betreute Person selbst, soll das durch Selbstverwaltungserklärung bestätigt werden.</a:t>
            </a:r>
            <a:br>
              <a:rPr lang="de-DE" b="0" i="0" u="none" strike="noStrike" kern="100" baseline="0" dirty="0">
                <a:latin typeface="Calibri" panose="020F0502020204030204" pitchFamily="34" charset="0"/>
              </a:rPr>
            </a:br>
            <a:r>
              <a:rPr lang="de-DE" kern="100" dirty="0">
                <a:latin typeface="Calibri" panose="020F0502020204030204" pitchFamily="34" charset="0"/>
              </a:rPr>
              <a:t>Betreuer </a:t>
            </a:r>
            <a:r>
              <a:rPr lang="de-DE" b="0" i="0" u="none" strike="noStrike" kern="100" baseline="0" dirty="0">
                <a:latin typeface="Calibri" panose="020F0502020204030204" pitchFamily="34" charset="0"/>
              </a:rPr>
              <a:t>müssen nur für die Dinge Rechenschaft ablegen, die sie zu verantworten haben. </a:t>
            </a:r>
          </a:p>
          <a:p>
            <a:r>
              <a:rPr lang="de-DE" b="0" i="0" u="none" strike="noStrike" kern="100" baseline="0" dirty="0">
                <a:latin typeface="Calibri" panose="020F0502020204030204" pitchFamily="34" charset="0"/>
              </a:rPr>
              <a:t>Die Rechtspfleger kontrollieren nicht, was die Betroffenen selbst tun!</a:t>
            </a:r>
            <a:endParaRPr lang="de-DE" dirty="0"/>
          </a:p>
        </p:txBody>
      </p:sp>
      <p:sp>
        <p:nvSpPr>
          <p:cNvPr id="6" name="Fußzeilenplatzhalter 5">
            <a:extLst>
              <a:ext uri="{FF2B5EF4-FFF2-40B4-BE49-F238E27FC236}">
                <a16:creationId xmlns:a16="http://schemas.microsoft.com/office/drawing/2014/main" id="{0F42FDE1-76D2-94E8-261A-603996DC01FC}"/>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60B374A2-1D74-7E88-D042-4FD736BA6FE9}"/>
              </a:ext>
            </a:extLst>
          </p:cNvPr>
          <p:cNvSpPr>
            <a:spLocks noGrp="1"/>
          </p:cNvSpPr>
          <p:nvPr>
            <p:ph type="sldNum" sz="quarter" idx="12"/>
          </p:nvPr>
        </p:nvSpPr>
        <p:spPr/>
        <p:txBody>
          <a:bodyPr/>
          <a:lstStyle/>
          <a:p>
            <a:fld id="{4157FE96-EE93-4150-96BC-B733A8729DBE}" type="slidenum">
              <a:rPr lang="de-DE" smtClean="0"/>
              <a:t>18</a:t>
            </a:fld>
            <a:endParaRPr lang="de-DE"/>
          </a:p>
        </p:txBody>
      </p:sp>
    </p:spTree>
    <p:extLst>
      <p:ext uri="{BB962C8B-B14F-4D97-AF65-F5344CB8AC3E}">
        <p14:creationId xmlns:p14="http://schemas.microsoft.com/office/powerpoint/2010/main" val="304747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7BA4C-53EE-C9E4-0B44-F8C8859D3ADF}"/>
              </a:ext>
            </a:extLst>
          </p:cNvPr>
          <p:cNvSpPr>
            <a:spLocks noGrp="1"/>
          </p:cNvSpPr>
          <p:nvPr>
            <p:ph type="title"/>
          </p:nvPr>
        </p:nvSpPr>
        <p:spPr/>
        <p:txBody>
          <a:bodyPr>
            <a:normAutofit/>
          </a:bodyPr>
          <a:lstStyle/>
          <a:p>
            <a:pPr marR="0" rtl="0"/>
            <a:r>
              <a:rPr lang="de-DE" b="0" i="0" u="none" strike="noStrike" kern="100" baseline="0" dirty="0">
                <a:latin typeface="Times New Roman" panose="02020603050405020304" pitchFamily="18" charset="0"/>
              </a:rPr>
              <a:t>Fragen zum Bericht?</a:t>
            </a:r>
          </a:p>
        </p:txBody>
      </p:sp>
      <p:sp>
        <p:nvSpPr>
          <p:cNvPr id="3" name="Textplatzhalter 2">
            <a:extLst>
              <a:ext uri="{FF2B5EF4-FFF2-40B4-BE49-F238E27FC236}">
                <a16:creationId xmlns:a16="http://schemas.microsoft.com/office/drawing/2014/main" id="{CB8C9974-0FFE-D134-0D95-884EBF9ED77A}"/>
              </a:ext>
            </a:extLst>
          </p:cNvPr>
          <p:cNvSpPr>
            <a:spLocks noGrp="1"/>
          </p:cNvSpPr>
          <p:nvPr>
            <p:ph type="body" idx="1"/>
          </p:nvPr>
        </p:nvSpPr>
        <p:spPr/>
        <p:txBody>
          <a:bodyPr>
            <a:normAutofit/>
          </a:bodyPr>
          <a:lstStyle/>
          <a:p>
            <a:r>
              <a:rPr lang="de-DE" b="0" i="0" u="none" strike="noStrike" kern="100" baseline="0" dirty="0">
                <a:latin typeface="Calibri" panose="020F0502020204030204" pitchFamily="34" charset="0"/>
              </a:rPr>
              <a:t>Fragen zum Jahresbericht oder Zweifel, ob die Wünsche der betreuten Person beachtet wurden?</a:t>
            </a:r>
          </a:p>
          <a:p>
            <a:pPr lvl="1"/>
            <a:r>
              <a:rPr lang="de-DE" b="0" i="0" u="none" strike="noStrike" kern="100" baseline="0" dirty="0">
                <a:latin typeface="Calibri" panose="020F0502020204030204" pitchFamily="34" charset="0"/>
              </a:rPr>
              <a:t>nachfragen bei der betreuten Person - vielleicht wieder ein persönliches Gespräch führen. </a:t>
            </a:r>
          </a:p>
          <a:p>
            <a:pPr lvl="1"/>
            <a:r>
              <a:rPr lang="de-DE" b="0" i="0" u="none" strike="noStrike" kern="100" baseline="0" dirty="0">
                <a:latin typeface="Calibri" panose="020F0502020204030204" pitchFamily="34" charset="0"/>
              </a:rPr>
              <a:t>Das bedeutet dann nicht unbedingt, dass d. Betreuer/in etwas falsch gemacht hat oder d. Rechtspfleger/in ihr/ihm misstraut. Im Gesetz gibt es manche Vorgaben zum Schutz der betreuten Personen, die von diesen im Einzelfall möglicherweise gar nicht gewollt sind. Wenn d. Betreuer/in das im Bericht erwähnt, gibt es hierfür keinen Beweis und wenn d. Rechtspfleger/in von keinem solchen Wunsch der betreuten Person aus einem Gespräch weiß, kann nur ein neues Gespräch hierüber Klarheit bringen.</a:t>
            </a:r>
          </a:p>
        </p:txBody>
      </p:sp>
      <p:sp>
        <p:nvSpPr>
          <p:cNvPr id="6" name="Fußzeilenplatzhalter 5">
            <a:extLst>
              <a:ext uri="{FF2B5EF4-FFF2-40B4-BE49-F238E27FC236}">
                <a16:creationId xmlns:a16="http://schemas.microsoft.com/office/drawing/2014/main" id="{67F647D4-CFE4-16E2-A4D0-0E89A7F67357}"/>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E3FA1739-BD54-8FB6-1CE3-4113A132D55E}"/>
              </a:ext>
            </a:extLst>
          </p:cNvPr>
          <p:cNvSpPr>
            <a:spLocks noGrp="1"/>
          </p:cNvSpPr>
          <p:nvPr>
            <p:ph type="sldNum" sz="quarter" idx="12"/>
          </p:nvPr>
        </p:nvSpPr>
        <p:spPr/>
        <p:txBody>
          <a:bodyPr/>
          <a:lstStyle/>
          <a:p>
            <a:fld id="{4157FE96-EE93-4150-96BC-B733A8729DBE}" type="slidenum">
              <a:rPr lang="de-DE" smtClean="0"/>
              <a:t>19</a:t>
            </a:fld>
            <a:endParaRPr lang="de-DE"/>
          </a:p>
        </p:txBody>
      </p:sp>
    </p:spTree>
    <p:extLst>
      <p:ext uri="{BB962C8B-B14F-4D97-AF65-F5344CB8AC3E}">
        <p14:creationId xmlns:p14="http://schemas.microsoft.com/office/powerpoint/2010/main" val="308729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28ADF-335F-B7D8-FB0E-D2346947F13C}"/>
              </a:ext>
            </a:extLst>
          </p:cNvPr>
          <p:cNvSpPr>
            <a:spLocks noGrp="1"/>
          </p:cNvSpPr>
          <p:nvPr>
            <p:ph type="title"/>
          </p:nvPr>
        </p:nvSpPr>
        <p:spPr/>
        <p:txBody>
          <a:bodyPr/>
          <a:lstStyle/>
          <a:p>
            <a:pPr marR="0" rtl="0"/>
            <a:r>
              <a:rPr lang="de-DE" b="0" i="0" u="none" strike="noStrike" kern="100" baseline="0" dirty="0">
                <a:solidFill>
                  <a:srgbClr val="2F5496"/>
                </a:solidFill>
                <a:latin typeface="Times New Roman" panose="02020603050405020304" pitchFamily="18" charset="0"/>
              </a:rPr>
              <a:t>Was führt zu mehr Selbstbestimmung?</a:t>
            </a:r>
          </a:p>
        </p:txBody>
      </p:sp>
      <p:sp>
        <p:nvSpPr>
          <p:cNvPr id="3" name="Textplatzhalter 2">
            <a:extLst>
              <a:ext uri="{FF2B5EF4-FFF2-40B4-BE49-F238E27FC236}">
                <a16:creationId xmlns:a16="http://schemas.microsoft.com/office/drawing/2014/main" id="{E19EB498-3CE6-2D29-D95D-7D3409D903BA}"/>
              </a:ext>
            </a:extLst>
          </p:cNvPr>
          <p:cNvSpPr>
            <a:spLocks noGrp="1"/>
          </p:cNvSpPr>
          <p:nvPr>
            <p:ph type="body" idx="1"/>
          </p:nvPr>
        </p:nvSpPr>
        <p:spPr/>
        <p:txBody>
          <a:bodyPr>
            <a:normAutofit fontScale="92500" lnSpcReduction="10000"/>
          </a:bodyPr>
          <a:lstStyle/>
          <a:p>
            <a:r>
              <a:rPr lang="de-DE" b="0" i="0" u="none" strike="noStrike" kern="100" baseline="0" dirty="0">
                <a:solidFill>
                  <a:srgbClr val="2F5496"/>
                </a:solidFill>
                <a:latin typeface="Times New Roman" panose="02020603050405020304" pitchFamily="18" charset="0"/>
              </a:rPr>
              <a:t>Pflicht zur Wunschermittlung und –</a:t>
            </a:r>
            <a:r>
              <a:rPr lang="de-DE" b="0" i="0" u="none" strike="noStrike" kern="100" baseline="0" dirty="0" err="1">
                <a:solidFill>
                  <a:srgbClr val="2F5496"/>
                </a:solidFill>
                <a:latin typeface="Times New Roman" panose="02020603050405020304" pitchFamily="18" charset="0"/>
              </a:rPr>
              <a:t>befolgung</a:t>
            </a:r>
            <a:endParaRPr lang="de-DE" b="0" i="0" u="none" strike="noStrike" kern="100" baseline="0" dirty="0">
              <a:solidFill>
                <a:srgbClr val="2F5496"/>
              </a:solidFill>
              <a:latin typeface="Times New Roman" panose="02020603050405020304" pitchFamily="18" charset="0"/>
            </a:endParaRPr>
          </a:p>
          <a:p>
            <a:pPr lvl="1"/>
            <a:r>
              <a:rPr lang="de-DE" b="0" i="0" u="none" strike="noStrike" kern="100" baseline="0" dirty="0">
                <a:latin typeface="Calibri" panose="020F0502020204030204" pitchFamily="34" charset="0"/>
              </a:rPr>
              <a:t>in den einzelnen Verfahrensabschnitten sind persönliche Gespräche mit den Betroffenen konkret vorgesehen, so sollen die Wünsche der Betroffenen bezüglich der Betreuung ermittelt werden</a:t>
            </a:r>
          </a:p>
          <a:p>
            <a:pPr lvl="1"/>
            <a:r>
              <a:rPr lang="de-DE" kern="100" dirty="0">
                <a:latin typeface="Calibri" panose="020F0502020204030204" pitchFamily="34" charset="0"/>
              </a:rPr>
              <a:t>Diese sind dann grundsätzlich umzusetzen</a:t>
            </a:r>
            <a:endParaRPr lang="de-DE" kern="100" dirty="0">
              <a:solidFill>
                <a:srgbClr val="2F5496"/>
              </a:solidFill>
              <a:latin typeface="Times New Roman" panose="02020603050405020304" pitchFamily="18" charset="0"/>
            </a:endParaRPr>
          </a:p>
          <a:p>
            <a:r>
              <a:rPr lang="de-DE" kern="100" dirty="0">
                <a:solidFill>
                  <a:srgbClr val="2F5496"/>
                </a:solidFill>
                <a:latin typeface="Times New Roman" panose="02020603050405020304" pitchFamily="18" charset="0"/>
              </a:rPr>
              <a:t>Unterstützen statt Stellvertreten</a:t>
            </a:r>
          </a:p>
          <a:p>
            <a:pPr lvl="1"/>
            <a:r>
              <a:rPr lang="de-DE" sz="2800" kern="100" dirty="0">
                <a:latin typeface="Calibri" panose="020F0502020204030204" pitchFamily="34" charset="0"/>
              </a:rPr>
              <a:t>Was ist zu tun? </a:t>
            </a:r>
          </a:p>
          <a:p>
            <a:pPr lvl="1"/>
            <a:r>
              <a:rPr lang="de-DE" sz="2800" kern="100" dirty="0">
                <a:latin typeface="Calibri" panose="020F0502020204030204" pitchFamily="34" charset="0"/>
              </a:rPr>
              <a:t>Wie kann es erreicht werden? </a:t>
            </a:r>
          </a:p>
          <a:p>
            <a:pPr lvl="1"/>
            <a:r>
              <a:rPr lang="de-DE" sz="2800" kern="100" dirty="0">
                <a:latin typeface="Calibri" panose="020F0502020204030204" pitchFamily="34" charset="0"/>
              </a:rPr>
              <a:t>Wie weit muss die Unterstützung erfolgen? – Auch Stellvertretung kann Unterstützung sein</a:t>
            </a:r>
            <a:endParaRPr lang="de-DE" b="0" i="0" u="none" strike="noStrike" kern="100" baseline="0" dirty="0">
              <a:solidFill>
                <a:srgbClr val="2F5496"/>
              </a:solidFill>
              <a:latin typeface="Times New Roman" panose="02020603050405020304" pitchFamily="18" charset="0"/>
            </a:endParaRPr>
          </a:p>
          <a:p>
            <a:r>
              <a:rPr lang="de-DE" kern="100" dirty="0">
                <a:solidFill>
                  <a:srgbClr val="2F5496"/>
                </a:solidFill>
                <a:latin typeface="Times New Roman" panose="02020603050405020304" pitchFamily="18" charset="0"/>
              </a:rPr>
              <a:t>Verbindlich für alle Akteure und für das gesamte Verfahren</a:t>
            </a:r>
          </a:p>
          <a:p>
            <a:pPr marL="0" indent="0">
              <a:buNone/>
            </a:pPr>
            <a:endParaRPr lang="de-DE" dirty="0"/>
          </a:p>
        </p:txBody>
      </p:sp>
      <p:sp>
        <p:nvSpPr>
          <p:cNvPr id="6" name="Fußzeilenplatzhalter 5">
            <a:extLst>
              <a:ext uri="{FF2B5EF4-FFF2-40B4-BE49-F238E27FC236}">
                <a16:creationId xmlns:a16="http://schemas.microsoft.com/office/drawing/2014/main" id="{2A972FC4-1E6E-7519-3FFA-1201ACB56DC9}"/>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E429D8E2-9DC1-25F6-EFFF-B96C0B013B88}"/>
              </a:ext>
            </a:extLst>
          </p:cNvPr>
          <p:cNvSpPr>
            <a:spLocks noGrp="1"/>
          </p:cNvSpPr>
          <p:nvPr>
            <p:ph type="sldNum" sz="quarter" idx="12"/>
          </p:nvPr>
        </p:nvSpPr>
        <p:spPr/>
        <p:txBody>
          <a:bodyPr/>
          <a:lstStyle/>
          <a:p>
            <a:fld id="{4157FE96-EE93-4150-96BC-B733A8729DBE}" type="slidenum">
              <a:rPr lang="de-DE" smtClean="0"/>
              <a:t>2</a:t>
            </a:fld>
            <a:endParaRPr lang="de-DE"/>
          </a:p>
        </p:txBody>
      </p:sp>
    </p:spTree>
    <p:extLst>
      <p:ext uri="{BB962C8B-B14F-4D97-AF65-F5344CB8AC3E}">
        <p14:creationId xmlns:p14="http://schemas.microsoft.com/office/powerpoint/2010/main" val="120424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3B5D0-F87E-AE6B-3EDB-AC6952C31D67}"/>
              </a:ext>
            </a:extLst>
          </p:cNvPr>
          <p:cNvSpPr>
            <a:spLocks noGrp="1"/>
          </p:cNvSpPr>
          <p:nvPr>
            <p:ph type="title"/>
          </p:nvPr>
        </p:nvSpPr>
        <p:spPr/>
        <p:txBody>
          <a:bodyPr>
            <a:normAutofit/>
          </a:bodyPr>
          <a:lstStyle/>
          <a:p>
            <a:pPr marR="0" rtl="0"/>
            <a:r>
              <a:rPr lang="de-DE" b="0" i="0" u="none" strike="noStrike" kern="100" baseline="0" dirty="0">
                <a:latin typeface="Calibri" panose="020F0502020204030204" pitchFamily="34" charset="0"/>
              </a:rPr>
              <a:t>Wozu ist das gut?</a:t>
            </a:r>
          </a:p>
        </p:txBody>
      </p:sp>
      <p:sp>
        <p:nvSpPr>
          <p:cNvPr id="3" name="Textplatzhalter 2">
            <a:extLst>
              <a:ext uri="{FF2B5EF4-FFF2-40B4-BE49-F238E27FC236}">
                <a16:creationId xmlns:a16="http://schemas.microsoft.com/office/drawing/2014/main" id="{CF482F36-377F-B1EE-4E71-8D6958B17F2B}"/>
              </a:ext>
            </a:extLst>
          </p:cNvPr>
          <p:cNvSpPr>
            <a:spLocks noGrp="1"/>
          </p:cNvSpPr>
          <p:nvPr>
            <p:ph type="body" idx="1"/>
          </p:nvPr>
        </p:nvSpPr>
        <p:spPr/>
        <p:txBody>
          <a:bodyPr/>
          <a:lstStyle/>
          <a:p>
            <a:r>
              <a:rPr lang="de-DE" b="0" i="0" u="none" strike="noStrike" kern="100" baseline="0" dirty="0">
                <a:latin typeface="Calibri" panose="020F0502020204030204" pitchFamily="34" charset="0"/>
              </a:rPr>
              <a:t>Es gibt also im laufenden Betreuungsverfahren immer wieder Situationen, in denen die betreuten Personen mit den Gerichtspersonen zu einem persönlichen Gespräch zusammenkommen sollen.</a:t>
            </a:r>
            <a:endParaRPr lang="de-DE" dirty="0"/>
          </a:p>
          <a:p>
            <a:r>
              <a:rPr lang="de-DE" b="0" i="0" u="none" strike="noStrike" kern="100" baseline="0" dirty="0">
                <a:latin typeface="Calibri" panose="020F0502020204030204" pitchFamily="34" charset="0"/>
              </a:rPr>
              <a:t>Je mehr die betreuten Personen diese Gelegenheiten wahrnehmen, um ihre Wünsche klar zu machen, um so mehr kann auch das Gericht daran mitarbeiten, dass die Betreuung so geführt wird, wie sie es wünschen.</a:t>
            </a:r>
          </a:p>
          <a:p>
            <a:endParaRPr lang="de-DE" dirty="0"/>
          </a:p>
        </p:txBody>
      </p:sp>
      <p:sp>
        <p:nvSpPr>
          <p:cNvPr id="6" name="Fußzeilenplatzhalter 5">
            <a:extLst>
              <a:ext uri="{FF2B5EF4-FFF2-40B4-BE49-F238E27FC236}">
                <a16:creationId xmlns:a16="http://schemas.microsoft.com/office/drawing/2014/main" id="{4A8527C6-CB3F-FD82-F310-E0F8A6F2F74C}"/>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DA6CA10A-B1F7-F73A-80DB-021468A9FB93}"/>
              </a:ext>
            </a:extLst>
          </p:cNvPr>
          <p:cNvSpPr>
            <a:spLocks noGrp="1"/>
          </p:cNvSpPr>
          <p:nvPr>
            <p:ph type="sldNum" sz="quarter" idx="12"/>
          </p:nvPr>
        </p:nvSpPr>
        <p:spPr/>
        <p:txBody>
          <a:bodyPr/>
          <a:lstStyle/>
          <a:p>
            <a:fld id="{4157FE96-EE93-4150-96BC-B733A8729DBE}" type="slidenum">
              <a:rPr lang="de-DE" smtClean="0"/>
              <a:t>20</a:t>
            </a:fld>
            <a:endParaRPr lang="de-DE"/>
          </a:p>
        </p:txBody>
      </p:sp>
    </p:spTree>
    <p:extLst>
      <p:ext uri="{BB962C8B-B14F-4D97-AF65-F5344CB8AC3E}">
        <p14:creationId xmlns:p14="http://schemas.microsoft.com/office/powerpoint/2010/main" val="136985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16F86-9961-CBCC-CFD3-2EE86EDFB1D2}"/>
              </a:ext>
            </a:extLst>
          </p:cNvPr>
          <p:cNvSpPr>
            <a:spLocks noGrp="1"/>
          </p:cNvSpPr>
          <p:nvPr>
            <p:ph type="title"/>
          </p:nvPr>
        </p:nvSpPr>
        <p:spPr/>
        <p:txBody>
          <a:bodyPr/>
          <a:lstStyle/>
          <a:p>
            <a:pPr marR="0" rtl="0"/>
            <a:r>
              <a:rPr lang="de-DE" b="0" i="0" u="none" strike="noStrike" kern="100" baseline="0">
                <a:latin typeface="Calibri" panose="020F0502020204030204" pitchFamily="34" charset="0"/>
              </a:rPr>
              <a:t>Überprüfung der Erforderlichkeit der Betreuung</a:t>
            </a:r>
            <a:endParaRPr lang="de-DE" b="0" i="0" u="none" strike="noStrike" kern="100" baseline="0">
              <a:latin typeface="Times New Roman" panose="02020603050405020304" pitchFamily="18" charset="0"/>
            </a:endParaRPr>
          </a:p>
        </p:txBody>
      </p:sp>
      <p:sp>
        <p:nvSpPr>
          <p:cNvPr id="3" name="Textplatzhalter 2">
            <a:extLst>
              <a:ext uri="{FF2B5EF4-FFF2-40B4-BE49-F238E27FC236}">
                <a16:creationId xmlns:a16="http://schemas.microsoft.com/office/drawing/2014/main" id="{F874BC7D-6322-D9C4-950B-7C73F1096102}"/>
              </a:ext>
            </a:extLst>
          </p:cNvPr>
          <p:cNvSpPr>
            <a:spLocks noGrp="1"/>
          </p:cNvSpPr>
          <p:nvPr>
            <p:ph type="body" idx="1"/>
          </p:nvPr>
        </p:nvSpPr>
        <p:spPr/>
        <p:txBody>
          <a:bodyPr/>
          <a:lstStyle/>
          <a:p>
            <a:r>
              <a:rPr lang="de-DE" b="0" i="0" u="none" strike="noStrike" kern="100" baseline="0" dirty="0">
                <a:latin typeface="Calibri" panose="020F0502020204030204" pitchFamily="34" charset="0"/>
              </a:rPr>
              <a:t>Nach einem bei Anordnung der Betreuung festgesetztem Zeitraum muss die Notwendigkeit der Betreuung und der Umfang erneut bewertet werden. </a:t>
            </a:r>
          </a:p>
          <a:p>
            <a:r>
              <a:rPr lang="de-DE" b="0" i="0" u="none" strike="noStrike" kern="100" baseline="0" dirty="0">
                <a:latin typeface="Calibri" panose="020F0502020204030204" pitchFamily="34" charset="0"/>
              </a:rPr>
              <a:t>ähnliche Abläufe wie bei Beginn der Betreuung. Auch hört d. Richter/in die betreute Person erneut persönlich an und entscheidet dann über die Verlängerung der Betreuung und den künftigen Aufgabenkreis. So soll immer gewährleistet sein, dass die Betreuung </a:t>
            </a:r>
            <a:br>
              <a:rPr lang="de-DE" b="0" i="0" u="none" strike="noStrike" kern="100" baseline="0" dirty="0">
                <a:latin typeface="Calibri" panose="020F0502020204030204" pitchFamily="34" charset="0"/>
              </a:rPr>
            </a:br>
            <a:r>
              <a:rPr lang="de-DE" b="0" i="0" u="none" strike="noStrike" kern="100" baseline="0" dirty="0">
                <a:latin typeface="Calibri" panose="020F0502020204030204" pitchFamily="34" charset="0"/>
              </a:rPr>
              <a:t>- nur - im erforderlichen Umfang angeordnet ist.</a:t>
            </a:r>
            <a:endParaRPr lang="de-DE" dirty="0"/>
          </a:p>
        </p:txBody>
      </p:sp>
      <p:sp>
        <p:nvSpPr>
          <p:cNvPr id="6" name="Fußzeilenplatzhalter 5">
            <a:extLst>
              <a:ext uri="{FF2B5EF4-FFF2-40B4-BE49-F238E27FC236}">
                <a16:creationId xmlns:a16="http://schemas.microsoft.com/office/drawing/2014/main" id="{A6EB3FB9-0684-6459-A7B1-59984F21D44F}"/>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07911959-2730-3A77-0C14-F111B072F69F}"/>
              </a:ext>
            </a:extLst>
          </p:cNvPr>
          <p:cNvSpPr>
            <a:spLocks noGrp="1"/>
          </p:cNvSpPr>
          <p:nvPr>
            <p:ph type="sldNum" sz="quarter" idx="12"/>
          </p:nvPr>
        </p:nvSpPr>
        <p:spPr/>
        <p:txBody>
          <a:bodyPr/>
          <a:lstStyle/>
          <a:p>
            <a:fld id="{4157FE96-EE93-4150-96BC-B733A8729DBE}" type="slidenum">
              <a:rPr lang="de-DE" smtClean="0"/>
              <a:t>21</a:t>
            </a:fld>
            <a:endParaRPr lang="de-DE"/>
          </a:p>
        </p:txBody>
      </p:sp>
    </p:spTree>
    <p:extLst>
      <p:ext uri="{BB962C8B-B14F-4D97-AF65-F5344CB8AC3E}">
        <p14:creationId xmlns:p14="http://schemas.microsoft.com/office/powerpoint/2010/main" val="368419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6AA02-83E1-AE1A-1078-BAAFD30A4332}"/>
              </a:ext>
            </a:extLst>
          </p:cNvPr>
          <p:cNvSpPr>
            <a:spLocks noGrp="1"/>
          </p:cNvSpPr>
          <p:nvPr>
            <p:ph type="ctrTitle"/>
          </p:nvPr>
        </p:nvSpPr>
        <p:spPr>
          <a:xfrm>
            <a:off x="1524000" y="603683"/>
            <a:ext cx="9144000" cy="905521"/>
          </a:xfrm>
        </p:spPr>
        <p:txBody>
          <a:bodyPr>
            <a:normAutofit fontScale="90000"/>
          </a:bodyPr>
          <a:lstStyle/>
          <a:p>
            <a:r>
              <a:rPr lang="de-DE" dirty="0"/>
              <a:t>Abschluss des Verfahrens	</a:t>
            </a:r>
          </a:p>
        </p:txBody>
      </p:sp>
      <p:sp>
        <p:nvSpPr>
          <p:cNvPr id="3" name="Untertitel 2">
            <a:extLst>
              <a:ext uri="{FF2B5EF4-FFF2-40B4-BE49-F238E27FC236}">
                <a16:creationId xmlns:a16="http://schemas.microsoft.com/office/drawing/2014/main" id="{53C33D3F-7B0B-E41B-47DD-5F98FEA5E9F1}"/>
              </a:ext>
            </a:extLst>
          </p:cNvPr>
          <p:cNvSpPr>
            <a:spLocks noGrp="1"/>
          </p:cNvSpPr>
          <p:nvPr>
            <p:ph type="subTitle" idx="1"/>
          </p:nvPr>
        </p:nvSpPr>
        <p:spPr>
          <a:xfrm>
            <a:off x="1524000" y="1899821"/>
            <a:ext cx="9144000" cy="3357979"/>
          </a:xfrm>
        </p:spPr>
        <p:txBody>
          <a:bodyPr>
            <a:normAutofit fontScale="92500" lnSpcReduction="20000"/>
          </a:bodyPr>
          <a:lstStyle/>
          <a:p>
            <a:pPr algn="l"/>
            <a:r>
              <a:rPr lang="de-DE" sz="2600" dirty="0"/>
              <a:t>Betreuung nicht mehr erforderlich oder nicht mehr gewollt</a:t>
            </a:r>
            <a:r>
              <a:rPr lang="de-DE" dirty="0"/>
              <a:t>?</a:t>
            </a:r>
          </a:p>
          <a:p>
            <a:pPr marL="800100" lvl="1" indent="-342900" algn="l">
              <a:buFont typeface="Wingdings" panose="05000000000000000000" pitchFamily="2" charset="2"/>
              <a:buChar char="Ø"/>
            </a:pPr>
            <a:r>
              <a:rPr lang="de-DE" sz="2600" dirty="0"/>
              <a:t>Aufhebung durch richterlichen Beschluss!</a:t>
            </a:r>
            <a:br>
              <a:rPr lang="de-DE" sz="2600" dirty="0"/>
            </a:br>
            <a:endParaRPr lang="de-DE" sz="2600" dirty="0"/>
          </a:p>
          <a:p>
            <a:pPr marL="800100" lvl="1" indent="-342900" algn="l">
              <a:buFont typeface="Wingdings" panose="05000000000000000000" pitchFamily="2" charset="2"/>
              <a:buChar char="Ø"/>
            </a:pPr>
            <a:r>
              <a:rPr lang="de-DE" sz="2600" dirty="0"/>
              <a:t>Betreuer/in gibt die Unterlagen der betroffenen Person an diese weiter</a:t>
            </a:r>
            <a:br>
              <a:rPr lang="de-DE" sz="2600" dirty="0"/>
            </a:br>
            <a:endParaRPr lang="de-DE" sz="2600" dirty="0"/>
          </a:p>
          <a:p>
            <a:pPr marL="800100" lvl="1" indent="-342900" algn="l">
              <a:buFont typeface="Wingdings" panose="05000000000000000000" pitchFamily="2" charset="2"/>
              <a:buChar char="Ø"/>
            </a:pPr>
            <a:r>
              <a:rPr lang="de-DE" sz="2600" dirty="0"/>
              <a:t>Rechtspfleger/in fordert Schlussbericht von Betreuer/in an </a:t>
            </a:r>
            <a:br>
              <a:rPr lang="de-DE" sz="2600" dirty="0"/>
            </a:br>
            <a:r>
              <a:rPr lang="de-DE" sz="2600" dirty="0"/>
              <a:t>(darin ist auch anzugeben, ob die Unterlagen übergeben wurden)</a:t>
            </a:r>
            <a:br>
              <a:rPr lang="de-DE" sz="2600" dirty="0"/>
            </a:br>
            <a:endParaRPr lang="de-DE" sz="2600" dirty="0"/>
          </a:p>
          <a:p>
            <a:pPr marL="800100" lvl="1" indent="-342900" algn="l">
              <a:buFont typeface="Wingdings" panose="05000000000000000000" pitchFamily="2" charset="2"/>
              <a:buChar char="Ø"/>
            </a:pPr>
            <a:r>
              <a:rPr lang="de-DE" sz="2600" dirty="0"/>
              <a:t>Auf Wunsch der betroffenen Person: abschließende Rechnungslegung</a:t>
            </a:r>
            <a:r>
              <a:rPr lang="de-DE" dirty="0"/>
              <a:t> </a:t>
            </a:r>
          </a:p>
        </p:txBody>
      </p:sp>
      <p:sp>
        <p:nvSpPr>
          <p:cNvPr id="4" name="Fußzeilenplatzhalter 3">
            <a:extLst>
              <a:ext uri="{FF2B5EF4-FFF2-40B4-BE49-F238E27FC236}">
                <a16:creationId xmlns:a16="http://schemas.microsoft.com/office/drawing/2014/main" id="{EEA0F606-2E1A-38B0-33D8-CD84F27E728E}"/>
              </a:ext>
            </a:extLst>
          </p:cNvPr>
          <p:cNvSpPr>
            <a:spLocks noGrp="1"/>
          </p:cNvSpPr>
          <p:nvPr>
            <p:ph type="ftr" sz="quarter" idx="11"/>
          </p:nvPr>
        </p:nvSpPr>
        <p:spPr/>
        <p:txBody>
          <a:bodyPr/>
          <a:lstStyle/>
          <a:p>
            <a:r>
              <a:rPr lang="de-DE" dirty="0"/>
              <a:t>ÜAG NRW/DIMR - Betreuungsrechtsreform2023 –  </a:t>
            </a:r>
          </a:p>
          <a:p>
            <a:r>
              <a:rPr lang="de-DE" dirty="0"/>
              <a:t>©Dipl. </a:t>
            </a:r>
            <a:r>
              <a:rPr lang="de-DE" dirty="0" err="1"/>
              <a:t>RPflin</a:t>
            </a:r>
            <a:r>
              <a:rPr lang="de-DE" dirty="0"/>
              <a:t> Birgit Holtermann, November2023</a:t>
            </a:r>
          </a:p>
        </p:txBody>
      </p:sp>
      <p:sp>
        <p:nvSpPr>
          <p:cNvPr id="5" name="Foliennummernplatzhalter 4">
            <a:extLst>
              <a:ext uri="{FF2B5EF4-FFF2-40B4-BE49-F238E27FC236}">
                <a16:creationId xmlns:a16="http://schemas.microsoft.com/office/drawing/2014/main" id="{2C106F59-8834-076B-E7DF-0391D292B216}"/>
              </a:ext>
            </a:extLst>
          </p:cNvPr>
          <p:cNvSpPr>
            <a:spLocks noGrp="1"/>
          </p:cNvSpPr>
          <p:nvPr>
            <p:ph type="sldNum" sz="quarter" idx="12"/>
          </p:nvPr>
        </p:nvSpPr>
        <p:spPr/>
        <p:txBody>
          <a:bodyPr/>
          <a:lstStyle/>
          <a:p>
            <a:fld id="{A5A5C10E-15A7-490C-AE9B-F22FB7FE1D6C}" type="slidenum">
              <a:rPr lang="de-DE" smtClean="0"/>
              <a:t>22</a:t>
            </a:fld>
            <a:endParaRPr lang="de-DE"/>
          </a:p>
        </p:txBody>
      </p:sp>
    </p:spTree>
    <p:extLst>
      <p:ext uri="{BB962C8B-B14F-4D97-AF65-F5344CB8AC3E}">
        <p14:creationId xmlns:p14="http://schemas.microsoft.com/office/powerpoint/2010/main" val="143025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BB49BE81-5CC7-726B-913D-8327C33E52B6}"/>
              </a:ext>
            </a:extLst>
          </p:cNvPr>
          <p:cNvGrpSpPr/>
          <p:nvPr/>
        </p:nvGrpSpPr>
        <p:grpSpPr>
          <a:xfrm>
            <a:off x="8497359" y="389322"/>
            <a:ext cx="1230302" cy="1194921"/>
            <a:chOff x="2353266" y="1493442"/>
            <a:chExt cx="1014612" cy="1395786"/>
          </a:xfrm>
        </p:grpSpPr>
        <p:pic>
          <p:nvPicPr>
            <p:cNvPr id="9" name="Grafik 8">
              <a:extLst>
                <a:ext uri="{FF2B5EF4-FFF2-40B4-BE49-F238E27FC236}">
                  <a16:creationId xmlns:a16="http://schemas.microsoft.com/office/drawing/2014/main" id="{397B3E8F-12C5-D9C2-DD29-79561AA84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3266" y="1493442"/>
              <a:ext cx="1014612" cy="1186169"/>
            </a:xfrm>
            <a:prstGeom prst="rect">
              <a:avLst/>
            </a:prstGeom>
            <a:noFill/>
            <a:ln>
              <a:noFill/>
            </a:ln>
          </p:spPr>
        </p:pic>
        <p:sp>
          <p:nvSpPr>
            <p:cNvPr id="10" name="Textfeld 9">
              <a:extLst>
                <a:ext uri="{FF2B5EF4-FFF2-40B4-BE49-F238E27FC236}">
                  <a16:creationId xmlns:a16="http://schemas.microsoft.com/office/drawing/2014/main" id="{CE210A1C-340F-2AD2-7566-28D9A8FC6C2A}"/>
                </a:ext>
              </a:extLst>
            </p:cNvPr>
            <p:cNvSpPr txBox="1"/>
            <p:nvPr/>
          </p:nvSpPr>
          <p:spPr>
            <a:xfrm>
              <a:off x="2353266" y="2670288"/>
              <a:ext cx="914400" cy="218940"/>
            </a:xfrm>
            <a:prstGeom prst="rect">
              <a:avLst/>
            </a:prstGeom>
            <a:noFill/>
          </p:spPr>
          <p:txBody>
            <a:bodyPr wrap="square" rtlCol="0">
              <a:spAutoFit/>
            </a:bodyPr>
            <a:lstStyle/>
            <a:p>
              <a:r>
                <a:rPr lang="de-DE" dirty="0">
                  <a:hlinkClick r:id="rId3" action="ppaction://hlinksldjump"/>
                </a:rPr>
                <a:t>Richter</a:t>
              </a:r>
              <a:endParaRPr lang="de-DE" dirty="0"/>
            </a:p>
          </p:txBody>
        </p:sp>
      </p:grpSp>
      <p:pic>
        <p:nvPicPr>
          <p:cNvPr id="11" name="Grafik 10">
            <a:extLst>
              <a:ext uri="{FF2B5EF4-FFF2-40B4-BE49-F238E27FC236}">
                <a16:creationId xmlns:a16="http://schemas.microsoft.com/office/drawing/2014/main" id="{7BB55A0A-98FA-9218-A39A-2753B2A2D3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3667" y="3091773"/>
            <a:ext cx="1395595" cy="1395595"/>
          </a:xfrm>
          <a:prstGeom prst="rect">
            <a:avLst/>
          </a:prstGeom>
          <a:noFill/>
          <a:ln>
            <a:noFill/>
          </a:ln>
        </p:spPr>
      </p:pic>
      <p:sp>
        <p:nvSpPr>
          <p:cNvPr id="6" name="Titel 5">
            <a:extLst>
              <a:ext uri="{FF2B5EF4-FFF2-40B4-BE49-F238E27FC236}">
                <a16:creationId xmlns:a16="http://schemas.microsoft.com/office/drawing/2014/main" id="{F2E4E884-A13B-E508-5BB3-4C031D766132}"/>
              </a:ext>
            </a:extLst>
          </p:cNvPr>
          <p:cNvSpPr>
            <a:spLocks noGrp="1"/>
          </p:cNvSpPr>
          <p:nvPr>
            <p:ph type="title"/>
          </p:nvPr>
        </p:nvSpPr>
        <p:spPr>
          <a:xfrm>
            <a:off x="838200" y="365125"/>
            <a:ext cx="10515600" cy="442271"/>
          </a:xfrm>
        </p:spPr>
        <p:txBody>
          <a:bodyPr>
            <a:normAutofit fontScale="90000"/>
          </a:bodyPr>
          <a:lstStyle/>
          <a:p>
            <a:r>
              <a:rPr lang="de-DE" dirty="0" err="1"/>
              <a:t>Graphikenverzeichnis</a:t>
            </a:r>
            <a:endParaRPr lang="de-DE" dirty="0"/>
          </a:p>
        </p:txBody>
      </p:sp>
      <p:sp>
        <p:nvSpPr>
          <p:cNvPr id="7" name="Textplatzhalter 6">
            <a:extLst>
              <a:ext uri="{FF2B5EF4-FFF2-40B4-BE49-F238E27FC236}">
                <a16:creationId xmlns:a16="http://schemas.microsoft.com/office/drawing/2014/main" id="{57D3EE75-213C-2F65-041D-D072B646745E}"/>
              </a:ext>
            </a:extLst>
          </p:cNvPr>
          <p:cNvSpPr>
            <a:spLocks noGrp="1"/>
          </p:cNvSpPr>
          <p:nvPr>
            <p:ph type="body" idx="1"/>
          </p:nvPr>
        </p:nvSpPr>
        <p:spPr>
          <a:xfrm>
            <a:off x="1080149" y="1093787"/>
            <a:ext cx="10515600" cy="5262563"/>
          </a:xfrm>
        </p:spPr>
        <p:txBody>
          <a:bodyPr/>
          <a:lstStyle/>
          <a:p>
            <a:r>
              <a:rPr lang="de-DE" dirty="0"/>
              <a:t>Das Betreuungsrecht in leichter Sprache – BMJV, </a:t>
            </a:r>
            <a:r>
              <a:rPr lang="de-DE" dirty="0">
                <a:hlinkClick r:id="rId5"/>
              </a:rPr>
              <a:t>https://www.bmj.de/SharedDocs/Publikationen/DE/Broschueren/Betreuungsrecht_LeichteSprache.html</a:t>
            </a:r>
            <a:r>
              <a:rPr lang="de-DE" dirty="0"/>
              <a:t>  </a:t>
            </a:r>
          </a:p>
          <a:p>
            <a:endParaRPr lang="de-DE" dirty="0"/>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Bild von &lt;a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href</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="https://de.freepik.com/vektoren-kostenlos/buerodruckerillustration-des-flachen-designs_40127572.htm#query=mann%20schreibtisch&amp;position=2&amp;from_view=</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keyword&amp;track</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ais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"&gt;</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Freepik</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&lt;/a&gt; </a:t>
            </a:r>
          </a:p>
          <a:p>
            <a:endParaRPr lang="de-DE" dirty="0"/>
          </a:p>
          <a:p>
            <a:endParaRPr lang="de-DE" dirty="0"/>
          </a:p>
        </p:txBody>
      </p:sp>
      <p:sp>
        <p:nvSpPr>
          <p:cNvPr id="4" name="Fußzeilenplatzhalter 3">
            <a:extLst>
              <a:ext uri="{FF2B5EF4-FFF2-40B4-BE49-F238E27FC236}">
                <a16:creationId xmlns:a16="http://schemas.microsoft.com/office/drawing/2014/main" id="{05091C1A-E664-D8F1-E334-D14ABC268BEB}"/>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5" name="Foliennummernplatzhalter 4">
            <a:extLst>
              <a:ext uri="{FF2B5EF4-FFF2-40B4-BE49-F238E27FC236}">
                <a16:creationId xmlns:a16="http://schemas.microsoft.com/office/drawing/2014/main" id="{8C320287-CABC-2227-D371-020BD5651FF1}"/>
              </a:ext>
            </a:extLst>
          </p:cNvPr>
          <p:cNvSpPr>
            <a:spLocks noGrp="1"/>
          </p:cNvSpPr>
          <p:nvPr>
            <p:ph type="sldNum" sz="quarter" idx="12"/>
          </p:nvPr>
        </p:nvSpPr>
        <p:spPr/>
        <p:txBody>
          <a:bodyPr/>
          <a:lstStyle/>
          <a:p>
            <a:fld id="{A5A5C10E-15A7-490C-AE9B-F22FB7FE1D6C}" type="slidenum">
              <a:rPr lang="de-DE" smtClean="0"/>
              <a:t>23</a:t>
            </a:fld>
            <a:endParaRPr lang="de-DE"/>
          </a:p>
        </p:txBody>
      </p:sp>
      <p:pic>
        <p:nvPicPr>
          <p:cNvPr id="12" name="Grafik 11" descr="Justizwachtmeisterdienst (Justizoberassistent*in) | Thüringer  Oberlandesgericht">
            <a:extLst>
              <a:ext uri="{FF2B5EF4-FFF2-40B4-BE49-F238E27FC236}">
                <a16:creationId xmlns:a16="http://schemas.microsoft.com/office/drawing/2014/main" id="{6AD04C8B-D89D-A50B-A015-2AAF0B3F3E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0149" y="4743452"/>
            <a:ext cx="1806696" cy="1015470"/>
          </a:xfrm>
          <a:prstGeom prst="rect">
            <a:avLst/>
          </a:prstGeom>
          <a:noFill/>
          <a:ln>
            <a:noFill/>
          </a:ln>
        </p:spPr>
      </p:pic>
      <p:sp>
        <p:nvSpPr>
          <p:cNvPr id="14" name="Textfeld 13">
            <a:extLst>
              <a:ext uri="{FF2B5EF4-FFF2-40B4-BE49-F238E27FC236}">
                <a16:creationId xmlns:a16="http://schemas.microsoft.com/office/drawing/2014/main" id="{B09729BB-CED3-12F8-8E89-FD77C5654B01}"/>
              </a:ext>
            </a:extLst>
          </p:cNvPr>
          <p:cNvSpPr txBox="1"/>
          <p:nvPr/>
        </p:nvSpPr>
        <p:spPr>
          <a:xfrm>
            <a:off x="3219854" y="4743452"/>
            <a:ext cx="7684852" cy="1561005"/>
          </a:xfrm>
          <a:prstGeom prst="rect">
            <a:avLst/>
          </a:prstGeom>
          <a:noFill/>
        </p:spPr>
        <p:txBody>
          <a:bodyPr wrap="square">
            <a:spAutoFit/>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https://www.google.de/url?sa=i&amp;url=https%3A%2F%2Fgerichte.thueringen.de%2Fausbildung%2Flaufbahnzweig-justizwachtmeister&amp;psig=AOvVaw0fIG87mUHCz2MrAL1sPrTH&amp;ust=1697886417428000&amp;source=images&amp;cd=vfe&amp;opi=89978449&amp;ved=0CBEQjRxqFwoTCOihgPi9hIIDFQAAAAAdAAAAABAE</a:t>
            </a:r>
          </a:p>
        </p:txBody>
      </p:sp>
      <p:pic>
        <p:nvPicPr>
          <p:cNvPr id="2" name="Grafik 1">
            <a:extLst>
              <a:ext uri="{FF2B5EF4-FFF2-40B4-BE49-F238E27FC236}">
                <a16:creationId xmlns:a16="http://schemas.microsoft.com/office/drawing/2014/main" id="{241F2741-3E51-6BA7-4421-9515A9D11A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3498" y="274822"/>
            <a:ext cx="1230302" cy="1172153"/>
          </a:xfrm>
          <a:prstGeom prst="rect">
            <a:avLst/>
          </a:prstGeom>
        </p:spPr>
      </p:pic>
    </p:spTree>
    <p:extLst>
      <p:ext uri="{BB962C8B-B14F-4D97-AF65-F5344CB8AC3E}">
        <p14:creationId xmlns:p14="http://schemas.microsoft.com/office/powerpoint/2010/main" val="1009600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0493AF2-FD81-AFC9-26E1-5AF1DDB1E587}"/>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3" name="Foliennummernplatzhalter 2">
            <a:extLst>
              <a:ext uri="{FF2B5EF4-FFF2-40B4-BE49-F238E27FC236}">
                <a16:creationId xmlns:a16="http://schemas.microsoft.com/office/drawing/2014/main" id="{A39CF891-378B-0C80-0963-153A8FC8D433}"/>
              </a:ext>
            </a:extLst>
          </p:cNvPr>
          <p:cNvSpPr>
            <a:spLocks noGrp="1"/>
          </p:cNvSpPr>
          <p:nvPr>
            <p:ph type="sldNum" sz="quarter" idx="12"/>
          </p:nvPr>
        </p:nvSpPr>
        <p:spPr/>
        <p:txBody>
          <a:bodyPr/>
          <a:lstStyle/>
          <a:p>
            <a:fld id="{A5A5C10E-15A7-490C-AE9B-F22FB7FE1D6C}" type="slidenum">
              <a:rPr lang="de-DE" smtClean="0"/>
              <a:t>24</a:t>
            </a:fld>
            <a:endParaRPr lang="de-DE"/>
          </a:p>
        </p:txBody>
      </p:sp>
      <p:pic>
        <p:nvPicPr>
          <p:cNvPr id="4" name="Grafik 3" descr="Wie werde ich Justizfachangestellte/er?">
            <a:extLst>
              <a:ext uri="{FF2B5EF4-FFF2-40B4-BE49-F238E27FC236}">
                <a16:creationId xmlns:a16="http://schemas.microsoft.com/office/drawing/2014/main" id="{8CE335A9-BFF2-A5C2-AC66-EC6FC015B0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644" y="500244"/>
            <a:ext cx="1628734" cy="1221551"/>
          </a:xfrm>
          <a:prstGeom prst="rect">
            <a:avLst/>
          </a:prstGeom>
          <a:noFill/>
          <a:ln>
            <a:noFill/>
          </a:ln>
        </p:spPr>
      </p:pic>
      <p:sp>
        <p:nvSpPr>
          <p:cNvPr id="6" name="Textfeld 5">
            <a:extLst>
              <a:ext uri="{FF2B5EF4-FFF2-40B4-BE49-F238E27FC236}">
                <a16:creationId xmlns:a16="http://schemas.microsoft.com/office/drawing/2014/main" id="{8CFAB775-E7CB-1A2E-264D-313A8BA999ED}"/>
              </a:ext>
            </a:extLst>
          </p:cNvPr>
          <p:cNvSpPr txBox="1"/>
          <p:nvPr/>
        </p:nvSpPr>
        <p:spPr>
          <a:xfrm>
            <a:off x="2901273" y="500244"/>
            <a:ext cx="8674641" cy="1561005"/>
          </a:xfrm>
          <a:prstGeom prst="rect">
            <a:avLst/>
          </a:prstGeom>
          <a:noFill/>
        </p:spPr>
        <p:txBody>
          <a:bodyPr wrap="square">
            <a:spAutoFit/>
          </a:bodyPr>
          <a:lstStyle/>
          <a:p>
            <a:pPr>
              <a:lnSpc>
                <a:spcPct val="107000"/>
              </a:lnSpc>
              <a:spcAft>
                <a:spcPts val="800"/>
              </a:spcAft>
            </a:pP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ogle.de/url?sa=i&amp;url=https%3A%2F%2Fwww.merkur.de%2Fleben%2Fkarriere%2Fwie-werde-ich-justizfachangestellte-er-zr-90101290.html&amp;psig=AOvVaw1gvDdc68Chz9c-LS3pizFd&amp;ust=1697890974339000&amp;source=images&amp;cd=vfe&amp;opi=89978449&amp;ved=0CBEQjRxqFwoTCODr8fTOhIIDFQAAAAAdAAAAABAK</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2">
            <a:extLst>
              <a:ext uri="{FF2B5EF4-FFF2-40B4-BE49-F238E27FC236}">
                <a16:creationId xmlns:a16="http://schemas.microsoft.com/office/drawing/2014/main" id="{C8F261CE-C1BB-0287-F97C-36C5D86E038A}"/>
              </a:ext>
            </a:extLst>
          </p:cNvPr>
          <p:cNvSpPr>
            <a:spLocks noChangeArrowheads="1"/>
          </p:cNvSpPr>
          <p:nvPr/>
        </p:nvSpPr>
        <p:spPr bwMode="auto">
          <a:xfrm>
            <a:off x="4382136" y="0"/>
            <a:ext cx="5050451" cy="12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25" name="Grafik 8" descr="Vektor mitarbeitereinstellungsprozesskonzept mit personenszene in flachem design hr-managerin interviewt bewerber für stellenangebote auf der suche nach dem besten mitarbeiter vektorillustration mit charaktersituation für das web">
            <a:extLst>
              <a:ext uri="{FF2B5EF4-FFF2-40B4-BE49-F238E27FC236}">
                <a16:creationId xmlns:a16="http://schemas.microsoft.com/office/drawing/2014/main" id="{C60C39C5-3FD5-9D43-A153-0FC17FF9C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86" y="2366738"/>
            <a:ext cx="2387127" cy="15861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15637CE8-F84B-2166-BF6C-E429F636AFFE}"/>
              </a:ext>
            </a:extLst>
          </p:cNvPr>
          <p:cNvSpPr>
            <a:spLocks noChangeArrowheads="1"/>
          </p:cNvSpPr>
          <p:nvPr/>
        </p:nvSpPr>
        <p:spPr bwMode="auto">
          <a:xfrm>
            <a:off x="3003213" y="2546805"/>
            <a:ext cx="53939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de.freepik.com/vektoren-premium/mitarbeitereinstellungsprozesskonzept-mit-personenszene-in-flachem-design-hr-managerin-interviewt-bewerber-fuer-stellenangebote-auf-der-suche-nach-dem-besten-mitarbeiter-vektorillustration-mit-charaktersituation-fuer-das-web_33971202.htm#page=2&amp;query=Gespr%C3%A4ch&amp;position=8&amp;from_view=search&amp;track=country_rows_v2</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7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E738B-5EF5-5143-919E-4D7D009FE35D}"/>
              </a:ext>
            </a:extLst>
          </p:cNvPr>
          <p:cNvSpPr>
            <a:spLocks noGrp="1"/>
          </p:cNvSpPr>
          <p:nvPr>
            <p:ph type="title"/>
          </p:nvPr>
        </p:nvSpPr>
        <p:spPr>
          <a:xfrm>
            <a:off x="838200" y="365125"/>
            <a:ext cx="5769287" cy="959417"/>
          </a:xfrm>
        </p:spPr>
        <p:txBody>
          <a:bodyPr/>
          <a:lstStyle/>
          <a:p>
            <a:pPr marR="0" rtl="0"/>
            <a:r>
              <a:rPr lang="de-DE" b="0" i="0" u="none" strike="noStrike" kern="100" baseline="0" dirty="0">
                <a:latin typeface="Calibri" panose="020F0502020204030204" pitchFamily="34" charset="0"/>
              </a:rPr>
              <a:t>Vorstellung der Akteure</a:t>
            </a:r>
          </a:p>
        </p:txBody>
      </p:sp>
      <p:sp>
        <p:nvSpPr>
          <p:cNvPr id="3" name="Textplatzhalter 2">
            <a:extLst>
              <a:ext uri="{FF2B5EF4-FFF2-40B4-BE49-F238E27FC236}">
                <a16:creationId xmlns:a16="http://schemas.microsoft.com/office/drawing/2014/main" id="{7FA97E29-2ED5-2299-D5EA-65AFC18D485B}"/>
              </a:ext>
            </a:extLst>
          </p:cNvPr>
          <p:cNvSpPr>
            <a:spLocks noGrp="1"/>
          </p:cNvSpPr>
          <p:nvPr>
            <p:ph type="body" idx="1"/>
          </p:nvPr>
        </p:nvSpPr>
        <p:spPr>
          <a:xfrm>
            <a:off x="838200" y="1445921"/>
            <a:ext cx="5171983" cy="4731042"/>
          </a:xfrm>
        </p:spPr>
        <p:txBody>
          <a:bodyPr>
            <a:normAutofit fontScale="85000" lnSpcReduction="20000"/>
          </a:bodyPr>
          <a:lstStyle/>
          <a:p>
            <a:pPr marL="457200" lvl="1" indent="0">
              <a:buNone/>
            </a:pPr>
            <a:endParaRPr lang="de-DE" dirty="0"/>
          </a:p>
          <a:p>
            <a:pPr lvl="1"/>
            <a:endParaRPr lang="de-DE" dirty="0"/>
          </a:p>
          <a:p>
            <a:pPr lvl="1"/>
            <a:endParaRPr lang="de-DE" dirty="0"/>
          </a:p>
          <a:p>
            <a:pPr marL="457200" lvl="1" indent="0">
              <a:buNone/>
            </a:pPr>
            <a:r>
              <a:rPr lang="de-DE" dirty="0"/>
              <a:t>                     </a:t>
            </a:r>
            <a:br>
              <a:rPr lang="de-DE" dirty="0"/>
            </a:br>
            <a:br>
              <a:rPr lang="de-DE" dirty="0"/>
            </a:br>
            <a:endParaRPr lang="de-DE" dirty="0"/>
          </a:p>
          <a:p>
            <a:pPr marL="457200" lvl="1" indent="0">
              <a:buNone/>
            </a:pPr>
            <a:endParaRPr lang="de-DE" dirty="0"/>
          </a:p>
          <a:p>
            <a:pPr marL="457200" lvl="1" indent="0">
              <a:buNone/>
            </a:pP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endParaRPr lang="de-DE" dirty="0"/>
          </a:p>
          <a:p>
            <a:pPr marL="457200" lvl="1" indent="0">
              <a:buNone/>
            </a:pPr>
            <a:endParaRPr lang="de-DE" dirty="0"/>
          </a:p>
        </p:txBody>
      </p:sp>
      <p:grpSp>
        <p:nvGrpSpPr>
          <p:cNvPr id="20" name="Gruppieren 19">
            <a:extLst>
              <a:ext uri="{FF2B5EF4-FFF2-40B4-BE49-F238E27FC236}">
                <a16:creationId xmlns:a16="http://schemas.microsoft.com/office/drawing/2014/main" id="{8A6D7C8B-B961-D37F-3C80-35B8AB2CFAB9}"/>
              </a:ext>
            </a:extLst>
          </p:cNvPr>
          <p:cNvGrpSpPr/>
          <p:nvPr/>
        </p:nvGrpSpPr>
        <p:grpSpPr>
          <a:xfrm>
            <a:off x="1473573" y="4564631"/>
            <a:ext cx="2479570" cy="1694895"/>
            <a:chOff x="8874230" y="1445921"/>
            <a:chExt cx="2479570" cy="1694895"/>
          </a:xfrm>
        </p:grpSpPr>
        <p:pic>
          <p:nvPicPr>
            <p:cNvPr id="6" name="Grafik 5" descr="Justizwachtmeisterdienst (Justizoberassistent*in) | Thüringer  Oberlandesgericht">
              <a:extLst>
                <a:ext uri="{FF2B5EF4-FFF2-40B4-BE49-F238E27FC236}">
                  <a16:creationId xmlns:a16="http://schemas.microsoft.com/office/drawing/2014/main" id="{CEBF1C6F-6C6F-4C33-DC23-2B68650E04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230" y="1445921"/>
              <a:ext cx="2279497" cy="1281212"/>
            </a:xfrm>
            <a:prstGeom prst="rect">
              <a:avLst/>
            </a:prstGeom>
            <a:noFill/>
            <a:ln>
              <a:noFill/>
            </a:ln>
          </p:spPr>
        </p:pic>
        <p:sp>
          <p:nvSpPr>
            <p:cNvPr id="9" name="Textfeld 8">
              <a:extLst>
                <a:ext uri="{FF2B5EF4-FFF2-40B4-BE49-F238E27FC236}">
                  <a16:creationId xmlns:a16="http://schemas.microsoft.com/office/drawing/2014/main" id="{F4DC1909-3F6C-AB0D-C078-3352AC3BF930}"/>
                </a:ext>
              </a:extLst>
            </p:cNvPr>
            <p:cNvSpPr txBox="1"/>
            <p:nvPr/>
          </p:nvSpPr>
          <p:spPr>
            <a:xfrm>
              <a:off x="9066179" y="2771484"/>
              <a:ext cx="2287621" cy="369332"/>
            </a:xfrm>
            <a:prstGeom prst="rect">
              <a:avLst/>
            </a:prstGeom>
            <a:noFill/>
          </p:spPr>
          <p:txBody>
            <a:bodyPr wrap="square" rtlCol="0">
              <a:spAutoFit/>
            </a:bodyPr>
            <a:lstStyle/>
            <a:p>
              <a:r>
                <a:rPr lang="de-DE" dirty="0"/>
                <a:t>Justizwachtmeister</a:t>
              </a:r>
            </a:p>
          </p:txBody>
        </p:sp>
      </p:grpSp>
      <p:grpSp>
        <p:nvGrpSpPr>
          <p:cNvPr id="19" name="Gruppieren 18">
            <a:extLst>
              <a:ext uri="{FF2B5EF4-FFF2-40B4-BE49-F238E27FC236}">
                <a16:creationId xmlns:a16="http://schemas.microsoft.com/office/drawing/2014/main" id="{F2A73BB7-91E3-7EF0-8D08-147F9D90F418}"/>
              </a:ext>
            </a:extLst>
          </p:cNvPr>
          <p:cNvGrpSpPr/>
          <p:nvPr/>
        </p:nvGrpSpPr>
        <p:grpSpPr>
          <a:xfrm>
            <a:off x="8478176" y="1544715"/>
            <a:ext cx="2029798" cy="2243009"/>
            <a:chOff x="4142126" y="2306875"/>
            <a:chExt cx="1634247" cy="1583191"/>
          </a:xfrm>
        </p:grpSpPr>
        <p:pic>
          <p:nvPicPr>
            <p:cNvPr id="5" name="Grafik 4">
              <a:extLst>
                <a:ext uri="{FF2B5EF4-FFF2-40B4-BE49-F238E27FC236}">
                  <a16:creationId xmlns:a16="http://schemas.microsoft.com/office/drawing/2014/main" id="{A4CB4A0C-E7AC-ED4F-028D-466328F2E3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126" y="2306875"/>
              <a:ext cx="1281211" cy="1281211"/>
            </a:xfrm>
            <a:prstGeom prst="rect">
              <a:avLst/>
            </a:prstGeom>
            <a:noFill/>
            <a:ln>
              <a:noFill/>
            </a:ln>
          </p:spPr>
        </p:pic>
        <p:sp>
          <p:nvSpPr>
            <p:cNvPr id="13" name="Textfeld 12">
              <a:extLst>
                <a:ext uri="{FF2B5EF4-FFF2-40B4-BE49-F238E27FC236}">
                  <a16:creationId xmlns:a16="http://schemas.microsoft.com/office/drawing/2014/main" id="{ED3DDD4B-965C-FCCE-DB96-4573B90C0F70}"/>
                </a:ext>
              </a:extLst>
            </p:cNvPr>
            <p:cNvSpPr txBox="1"/>
            <p:nvPr/>
          </p:nvSpPr>
          <p:spPr>
            <a:xfrm>
              <a:off x="4142126" y="3433864"/>
              <a:ext cx="1634247" cy="456202"/>
            </a:xfrm>
            <a:prstGeom prst="rect">
              <a:avLst/>
            </a:prstGeom>
            <a:noFill/>
          </p:spPr>
          <p:txBody>
            <a:bodyPr wrap="square" rtlCol="0">
              <a:spAutoFit/>
            </a:bodyPr>
            <a:lstStyle/>
            <a:p>
              <a:r>
                <a:rPr lang="de-DE" dirty="0"/>
                <a:t>Rechtspfleger</a:t>
              </a:r>
            </a:p>
            <a:p>
              <a:endParaRPr lang="de-DE" dirty="0"/>
            </a:p>
          </p:txBody>
        </p:sp>
      </p:grpSp>
      <p:grpSp>
        <p:nvGrpSpPr>
          <p:cNvPr id="18" name="Gruppieren 17">
            <a:extLst>
              <a:ext uri="{FF2B5EF4-FFF2-40B4-BE49-F238E27FC236}">
                <a16:creationId xmlns:a16="http://schemas.microsoft.com/office/drawing/2014/main" id="{19C948A3-5012-08AB-16C1-42AA9D9F3071}"/>
              </a:ext>
            </a:extLst>
          </p:cNvPr>
          <p:cNvGrpSpPr/>
          <p:nvPr/>
        </p:nvGrpSpPr>
        <p:grpSpPr>
          <a:xfrm>
            <a:off x="1240524" y="1324542"/>
            <a:ext cx="1634247" cy="2354567"/>
            <a:chOff x="2353266" y="1493442"/>
            <a:chExt cx="1014612" cy="1395786"/>
          </a:xfrm>
        </p:grpSpPr>
        <p:pic>
          <p:nvPicPr>
            <p:cNvPr id="4" name="Grafik 3">
              <a:extLst>
                <a:ext uri="{FF2B5EF4-FFF2-40B4-BE49-F238E27FC236}">
                  <a16:creationId xmlns:a16="http://schemas.microsoft.com/office/drawing/2014/main" id="{FB9D08D1-9227-F2E5-B924-F10D027553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3266" y="1493442"/>
              <a:ext cx="1014612" cy="1186169"/>
            </a:xfrm>
            <a:prstGeom prst="rect">
              <a:avLst/>
            </a:prstGeom>
            <a:noFill/>
            <a:ln>
              <a:noFill/>
            </a:ln>
          </p:spPr>
        </p:pic>
        <p:sp>
          <p:nvSpPr>
            <p:cNvPr id="15" name="Textfeld 14">
              <a:extLst>
                <a:ext uri="{FF2B5EF4-FFF2-40B4-BE49-F238E27FC236}">
                  <a16:creationId xmlns:a16="http://schemas.microsoft.com/office/drawing/2014/main" id="{BCB582A0-3488-3A45-4850-59159459B972}"/>
                </a:ext>
              </a:extLst>
            </p:cNvPr>
            <p:cNvSpPr txBox="1"/>
            <p:nvPr/>
          </p:nvSpPr>
          <p:spPr>
            <a:xfrm>
              <a:off x="2353266" y="2670288"/>
              <a:ext cx="914400" cy="218940"/>
            </a:xfrm>
            <a:prstGeom prst="rect">
              <a:avLst/>
            </a:prstGeom>
            <a:noFill/>
          </p:spPr>
          <p:txBody>
            <a:bodyPr wrap="square" rtlCol="0">
              <a:spAutoFit/>
            </a:bodyPr>
            <a:lstStyle/>
            <a:p>
              <a:r>
                <a:rPr lang="de-DE" dirty="0"/>
                <a:t>Richter</a:t>
              </a:r>
            </a:p>
          </p:txBody>
        </p:sp>
      </p:grpSp>
      <p:sp>
        <p:nvSpPr>
          <p:cNvPr id="24" name="Textfeld 23">
            <a:extLst>
              <a:ext uri="{FF2B5EF4-FFF2-40B4-BE49-F238E27FC236}">
                <a16:creationId xmlns:a16="http://schemas.microsoft.com/office/drawing/2014/main" id="{847526C6-AB40-97D6-8815-892FB6D7CE59}"/>
              </a:ext>
            </a:extLst>
          </p:cNvPr>
          <p:cNvSpPr txBox="1"/>
          <p:nvPr/>
        </p:nvSpPr>
        <p:spPr>
          <a:xfrm>
            <a:off x="4483223" y="2772061"/>
            <a:ext cx="1819923" cy="461665"/>
          </a:xfrm>
          <a:prstGeom prst="rect">
            <a:avLst/>
          </a:prstGeom>
          <a:solidFill>
            <a:schemeClr val="accent1">
              <a:lumMod val="60000"/>
              <a:lumOff val="40000"/>
            </a:schemeClr>
          </a:solidFill>
        </p:spPr>
        <p:txBody>
          <a:bodyPr wrap="square" rtlCol="0">
            <a:spAutoFit/>
          </a:bodyPr>
          <a:lstStyle/>
          <a:p>
            <a:r>
              <a:rPr lang="de-DE" sz="2400" dirty="0"/>
              <a:t>Bei Gericht </a:t>
            </a:r>
          </a:p>
        </p:txBody>
      </p:sp>
      <p:sp>
        <p:nvSpPr>
          <p:cNvPr id="27" name="Fußzeilenplatzhalter 26">
            <a:extLst>
              <a:ext uri="{FF2B5EF4-FFF2-40B4-BE49-F238E27FC236}">
                <a16:creationId xmlns:a16="http://schemas.microsoft.com/office/drawing/2014/main" id="{DBD600BA-62F2-31A3-155C-A8F1A2C5ACD8}"/>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28" name="Foliennummernplatzhalter 27">
            <a:extLst>
              <a:ext uri="{FF2B5EF4-FFF2-40B4-BE49-F238E27FC236}">
                <a16:creationId xmlns:a16="http://schemas.microsoft.com/office/drawing/2014/main" id="{1368176D-B2A9-0D25-79EC-35087B777EE4}"/>
              </a:ext>
            </a:extLst>
          </p:cNvPr>
          <p:cNvSpPr>
            <a:spLocks noGrp="1"/>
          </p:cNvSpPr>
          <p:nvPr>
            <p:ph type="sldNum" sz="quarter" idx="12"/>
          </p:nvPr>
        </p:nvSpPr>
        <p:spPr/>
        <p:txBody>
          <a:bodyPr/>
          <a:lstStyle/>
          <a:p>
            <a:fld id="{4157FE96-EE93-4150-96BC-B733A8729DBE}" type="slidenum">
              <a:rPr lang="de-DE" smtClean="0"/>
              <a:t>3</a:t>
            </a:fld>
            <a:endParaRPr lang="de-DE"/>
          </a:p>
        </p:txBody>
      </p:sp>
      <p:grpSp>
        <p:nvGrpSpPr>
          <p:cNvPr id="30" name="Gruppieren 29">
            <a:extLst>
              <a:ext uri="{FF2B5EF4-FFF2-40B4-BE49-F238E27FC236}">
                <a16:creationId xmlns:a16="http://schemas.microsoft.com/office/drawing/2014/main" id="{4D58C174-E15A-9BE6-1EFF-56A6484CF66A}"/>
              </a:ext>
            </a:extLst>
          </p:cNvPr>
          <p:cNvGrpSpPr/>
          <p:nvPr/>
        </p:nvGrpSpPr>
        <p:grpSpPr>
          <a:xfrm>
            <a:off x="8300913" y="4392360"/>
            <a:ext cx="1882456" cy="1959499"/>
            <a:chOff x="8300913" y="4392360"/>
            <a:chExt cx="1882456" cy="1959499"/>
          </a:xfrm>
        </p:grpSpPr>
        <p:sp>
          <p:nvSpPr>
            <p:cNvPr id="10" name="Textfeld 9">
              <a:extLst>
                <a:ext uri="{FF2B5EF4-FFF2-40B4-BE49-F238E27FC236}">
                  <a16:creationId xmlns:a16="http://schemas.microsoft.com/office/drawing/2014/main" id="{DA2D1C99-890D-3818-2455-CD2C0BEF4978}"/>
                </a:ext>
              </a:extLst>
            </p:cNvPr>
            <p:cNvSpPr txBox="1"/>
            <p:nvPr/>
          </p:nvSpPr>
          <p:spPr>
            <a:xfrm>
              <a:off x="8364296" y="5428529"/>
              <a:ext cx="1819073" cy="923330"/>
            </a:xfrm>
            <a:prstGeom prst="rect">
              <a:avLst/>
            </a:prstGeom>
            <a:noFill/>
          </p:spPr>
          <p:txBody>
            <a:bodyPr wrap="square" rtlCol="0">
              <a:spAutoFit/>
            </a:bodyPr>
            <a:lstStyle/>
            <a:p>
              <a:br>
                <a:rPr lang="de-DE" dirty="0"/>
              </a:br>
              <a:r>
                <a:rPr lang="de-DE" dirty="0"/>
                <a:t>Servicekräfte</a:t>
              </a:r>
            </a:p>
            <a:p>
              <a:endParaRPr lang="de-DE" dirty="0"/>
            </a:p>
          </p:txBody>
        </p:sp>
        <p:pic>
          <p:nvPicPr>
            <p:cNvPr id="29" name="Grafik 28">
              <a:extLst>
                <a:ext uri="{FF2B5EF4-FFF2-40B4-BE49-F238E27FC236}">
                  <a16:creationId xmlns:a16="http://schemas.microsoft.com/office/drawing/2014/main" id="{AF3FACC6-F21E-91A2-CBC0-B91C95B1F346}"/>
                </a:ext>
              </a:extLst>
            </p:cNvPr>
            <p:cNvPicPr>
              <a:picLocks noChangeAspect="1"/>
            </p:cNvPicPr>
            <p:nvPr/>
          </p:nvPicPr>
          <p:blipFill>
            <a:blip r:embed="rId5"/>
            <a:stretch>
              <a:fillRect/>
            </a:stretch>
          </p:blipFill>
          <p:spPr>
            <a:xfrm>
              <a:off x="8300913" y="4392360"/>
              <a:ext cx="1681287" cy="1261410"/>
            </a:xfrm>
            <a:prstGeom prst="rect">
              <a:avLst/>
            </a:prstGeom>
          </p:spPr>
        </p:pic>
      </p:grpSp>
    </p:spTree>
    <p:extLst>
      <p:ext uri="{BB962C8B-B14F-4D97-AF65-F5344CB8AC3E}">
        <p14:creationId xmlns:p14="http://schemas.microsoft.com/office/powerpoint/2010/main" val="9491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E738B-5EF5-5143-919E-4D7D009FE35D}"/>
              </a:ext>
            </a:extLst>
          </p:cNvPr>
          <p:cNvSpPr>
            <a:spLocks noGrp="1"/>
          </p:cNvSpPr>
          <p:nvPr>
            <p:ph type="title"/>
          </p:nvPr>
        </p:nvSpPr>
        <p:spPr>
          <a:xfrm>
            <a:off x="838200" y="365125"/>
            <a:ext cx="5769287" cy="959417"/>
          </a:xfrm>
        </p:spPr>
        <p:txBody>
          <a:bodyPr/>
          <a:lstStyle/>
          <a:p>
            <a:pPr marR="0" rtl="0"/>
            <a:r>
              <a:rPr lang="de-DE" b="0" i="0" u="none" strike="noStrike" kern="100" baseline="0" dirty="0">
                <a:latin typeface="Calibri" panose="020F0502020204030204" pitchFamily="34" charset="0"/>
              </a:rPr>
              <a:t>Vorstellung der Akteure</a:t>
            </a:r>
          </a:p>
        </p:txBody>
      </p:sp>
      <p:sp>
        <p:nvSpPr>
          <p:cNvPr id="3" name="Textplatzhalter 2">
            <a:extLst>
              <a:ext uri="{FF2B5EF4-FFF2-40B4-BE49-F238E27FC236}">
                <a16:creationId xmlns:a16="http://schemas.microsoft.com/office/drawing/2014/main" id="{7FA97E29-2ED5-2299-D5EA-65AFC18D485B}"/>
              </a:ext>
            </a:extLst>
          </p:cNvPr>
          <p:cNvSpPr>
            <a:spLocks noGrp="1"/>
          </p:cNvSpPr>
          <p:nvPr>
            <p:ph type="body" idx="1"/>
          </p:nvPr>
        </p:nvSpPr>
        <p:spPr>
          <a:xfrm>
            <a:off x="838200" y="1445921"/>
            <a:ext cx="5171983" cy="4731042"/>
          </a:xfrm>
        </p:spPr>
        <p:txBody>
          <a:bodyPr>
            <a:normAutofit fontScale="85000" lnSpcReduction="20000"/>
          </a:bodyPr>
          <a:lstStyle/>
          <a:p>
            <a:pPr marL="457200" lvl="1" indent="0">
              <a:buNone/>
            </a:pPr>
            <a:endParaRPr lang="de-DE" dirty="0"/>
          </a:p>
          <a:p>
            <a:pPr lvl="1"/>
            <a:endParaRPr lang="de-DE" dirty="0"/>
          </a:p>
          <a:p>
            <a:pPr lvl="1"/>
            <a:endParaRPr lang="de-DE" dirty="0"/>
          </a:p>
          <a:p>
            <a:pPr marL="457200" lvl="1" indent="0">
              <a:buNone/>
            </a:pPr>
            <a:r>
              <a:rPr lang="de-DE" dirty="0"/>
              <a:t>                     </a:t>
            </a:r>
            <a:br>
              <a:rPr lang="de-DE" dirty="0"/>
            </a:br>
            <a:br>
              <a:rPr lang="de-DE" dirty="0"/>
            </a:br>
            <a:endParaRPr lang="de-DE" dirty="0"/>
          </a:p>
          <a:p>
            <a:pPr marL="457200" lvl="1" indent="0">
              <a:buNone/>
            </a:pPr>
            <a:endParaRPr lang="de-DE" dirty="0"/>
          </a:p>
          <a:p>
            <a:pPr marL="457200" lvl="1" indent="0">
              <a:buNone/>
            </a:pP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endParaRPr lang="de-DE" dirty="0"/>
          </a:p>
          <a:p>
            <a:pPr marL="457200" lvl="1" indent="0">
              <a:buNone/>
            </a:pPr>
            <a:endParaRPr lang="de-DE" dirty="0"/>
          </a:p>
        </p:txBody>
      </p:sp>
      <p:grpSp>
        <p:nvGrpSpPr>
          <p:cNvPr id="17" name="Gruppieren 16">
            <a:extLst>
              <a:ext uri="{FF2B5EF4-FFF2-40B4-BE49-F238E27FC236}">
                <a16:creationId xmlns:a16="http://schemas.microsoft.com/office/drawing/2014/main" id="{8AD6FF78-D318-134A-E9D9-CAAE30AC7870}"/>
              </a:ext>
            </a:extLst>
          </p:cNvPr>
          <p:cNvGrpSpPr/>
          <p:nvPr/>
        </p:nvGrpSpPr>
        <p:grpSpPr>
          <a:xfrm>
            <a:off x="1863610" y="3957522"/>
            <a:ext cx="2795063" cy="2050535"/>
            <a:chOff x="8158068" y="1690688"/>
            <a:chExt cx="2121763" cy="1332490"/>
          </a:xfrm>
        </p:grpSpPr>
        <p:pic>
          <p:nvPicPr>
            <p:cNvPr id="14" name="Grafik 13">
              <a:extLst>
                <a:ext uri="{FF2B5EF4-FFF2-40B4-BE49-F238E27FC236}">
                  <a16:creationId xmlns:a16="http://schemas.microsoft.com/office/drawing/2014/main" id="{D2E2B13D-B8A3-CEFA-24B6-A65857CE6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865" y="1690688"/>
              <a:ext cx="627962" cy="963814"/>
            </a:xfrm>
            <a:prstGeom prst="rect">
              <a:avLst/>
            </a:prstGeom>
          </p:spPr>
        </p:pic>
        <p:sp>
          <p:nvSpPr>
            <p:cNvPr id="16" name="Textfeld 15">
              <a:extLst>
                <a:ext uri="{FF2B5EF4-FFF2-40B4-BE49-F238E27FC236}">
                  <a16:creationId xmlns:a16="http://schemas.microsoft.com/office/drawing/2014/main" id="{529D676A-F945-D0D8-F71C-C2F1CB78B757}"/>
                </a:ext>
              </a:extLst>
            </p:cNvPr>
            <p:cNvSpPr txBox="1"/>
            <p:nvPr/>
          </p:nvSpPr>
          <p:spPr>
            <a:xfrm>
              <a:off x="8158068" y="2603176"/>
              <a:ext cx="2121763" cy="420002"/>
            </a:xfrm>
            <a:prstGeom prst="rect">
              <a:avLst/>
            </a:prstGeom>
            <a:noFill/>
          </p:spPr>
          <p:txBody>
            <a:bodyPr wrap="square" rtlCol="0">
              <a:spAutoFit/>
            </a:bodyPr>
            <a:lstStyle/>
            <a:p>
              <a:r>
                <a:rPr lang="de-DE" dirty="0"/>
                <a:t>Verfahrenspfleger/in</a:t>
              </a:r>
            </a:p>
            <a:p>
              <a:endParaRPr lang="de-DE" dirty="0"/>
            </a:p>
          </p:txBody>
        </p:sp>
      </p:grpSp>
      <p:grpSp>
        <p:nvGrpSpPr>
          <p:cNvPr id="22" name="Gruppieren 21">
            <a:extLst>
              <a:ext uri="{FF2B5EF4-FFF2-40B4-BE49-F238E27FC236}">
                <a16:creationId xmlns:a16="http://schemas.microsoft.com/office/drawing/2014/main" id="{00EAE688-65EB-16AD-18BD-4DD98EE882AF}"/>
              </a:ext>
            </a:extLst>
          </p:cNvPr>
          <p:cNvGrpSpPr/>
          <p:nvPr/>
        </p:nvGrpSpPr>
        <p:grpSpPr>
          <a:xfrm>
            <a:off x="8265301" y="3868551"/>
            <a:ext cx="3523695" cy="2742813"/>
            <a:chOff x="7830105" y="1550742"/>
            <a:chExt cx="3523695" cy="2742813"/>
          </a:xfrm>
        </p:grpSpPr>
        <p:pic>
          <p:nvPicPr>
            <p:cNvPr id="23" name="Grafik 22">
              <a:extLst>
                <a:ext uri="{FF2B5EF4-FFF2-40B4-BE49-F238E27FC236}">
                  <a16:creationId xmlns:a16="http://schemas.microsoft.com/office/drawing/2014/main" id="{EA35E04A-DC7E-24C4-3AC3-787376DFE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189" y="1550742"/>
              <a:ext cx="1089005" cy="1985619"/>
            </a:xfrm>
            <a:prstGeom prst="rect">
              <a:avLst/>
            </a:prstGeom>
          </p:spPr>
        </p:pic>
        <p:sp>
          <p:nvSpPr>
            <p:cNvPr id="12" name="Textfeld 11">
              <a:extLst>
                <a:ext uri="{FF2B5EF4-FFF2-40B4-BE49-F238E27FC236}">
                  <a16:creationId xmlns:a16="http://schemas.microsoft.com/office/drawing/2014/main" id="{7A96F47C-AA70-3AE2-F832-BD1F6B8567FA}"/>
                </a:ext>
              </a:extLst>
            </p:cNvPr>
            <p:cNvSpPr txBox="1"/>
            <p:nvPr/>
          </p:nvSpPr>
          <p:spPr>
            <a:xfrm>
              <a:off x="7830105" y="3370225"/>
              <a:ext cx="3523695" cy="923330"/>
            </a:xfrm>
            <a:prstGeom prst="rect">
              <a:avLst/>
            </a:prstGeom>
            <a:noFill/>
          </p:spPr>
          <p:txBody>
            <a:bodyPr wrap="square" rtlCol="0">
              <a:spAutoFit/>
            </a:bodyPr>
            <a:lstStyle/>
            <a:p>
              <a:pPr algn="ctr"/>
              <a:r>
                <a:rPr lang="de-DE" dirty="0"/>
                <a:t>Berufliche Betreuer/in oder </a:t>
              </a:r>
              <a:r>
                <a:rPr lang="de-DE" dirty="0" err="1"/>
                <a:t>ehrenamtlicheFremdbetreuer</a:t>
              </a:r>
              <a:r>
                <a:rPr lang="de-DE" dirty="0"/>
                <a:t>/in</a:t>
              </a:r>
            </a:p>
            <a:p>
              <a:endParaRPr lang="de-DE" dirty="0"/>
            </a:p>
          </p:txBody>
        </p:sp>
      </p:grpSp>
      <p:grpSp>
        <p:nvGrpSpPr>
          <p:cNvPr id="29" name="Gruppieren 28">
            <a:extLst>
              <a:ext uri="{FF2B5EF4-FFF2-40B4-BE49-F238E27FC236}">
                <a16:creationId xmlns:a16="http://schemas.microsoft.com/office/drawing/2014/main" id="{63623669-F626-9EB0-5390-35F79C857582}"/>
              </a:ext>
            </a:extLst>
          </p:cNvPr>
          <p:cNvGrpSpPr/>
          <p:nvPr/>
        </p:nvGrpSpPr>
        <p:grpSpPr>
          <a:xfrm>
            <a:off x="2423604" y="1650837"/>
            <a:ext cx="3382393" cy="1939583"/>
            <a:chOff x="2423604" y="1650837"/>
            <a:chExt cx="3382393" cy="1939583"/>
          </a:xfrm>
        </p:grpSpPr>
        <p:pic>
          <p:nvPicPr>
            <p:cNvPr id="24" name="Grafik 23">
              <a:extLst>
                <a:ext uri="{FF2B5EF4-FFF2-40B4-BE49-F238E27FC236}">
                  <a16:creationId xmlns:a16="http://schemas.microsoft.com/office/drawing/2014/main" id="{2F1282C0-165D-0217-0F37-D53263F652ED}"/>
                </a:ext>
              </a:extLst>
            </p:cNvPr>
            <p:cNvPicPr>
              <a:picLocks noChangeAspect="1"/>
            </p:cNvPicPr>
            <p:nvPr/>
          </p:nvPicPr>
          <p:blipFill>
            <a:blip r:embed="rId4"/>
            <a:stretch>
              <a:fillRect/>
            </a:stretch>
          </p:blipFill>
          <p:spPr>
            <a:xfrm>
              <a:off x="2692362" y="1650837"/>
              <a:ext cx="2539165" cy="1684716"/>
            </a:xfrm>
            <a:prstGeom prst="rect">
              <a:avLst/>
            </a:prstGeom>
          </p:spPr>
        </p:pic>
        <p:sp>
          <p:nvSpPr>
            <p:cNvPr id="26" name="Textfeld 25">
              <a:extLst>
                <a:ext uri="{FF2B5EF4-FFF2-40B4-BE49-F238E27FC236}">
                  <a16:creationId xmlns:a16="http://schemas.microsoft.com/office/drawing/2014/main" id="{C30D6EAC-D417-DBC7-0192-592219C2B91B}"/>
                </a:ext>
              </a:extLst>
            </p:cNvPr>
            <p:cNvSpPr txBox="1"/>
            <p:nvPr/>
          </p:nvSpPr>
          <p:spPr>
            <a:xfrm>
              <a:off x="2423604" y="3221088"/>
              <a:ext cx="3382393" cy="369332"/>
            </a:xfrm>
            <a:prstGeom prst="rect">
              <a:avLst/>
            </a:prstGeom>
            <a:noFill/>
          </p:spPr>
          <p:txBody>
            <a:bodyPr wrap="square" rtlCol="0">
              <a:spAutoFit/>
            </a:bodyPr>
            <a:lstStyle/>
            <a:p>
              <a:r>
                <a:rPr lang="de-DE" dirty="0"/>
                <a:t>Betreuungsbetreuungsbehörde</a:t>
              </a:r>
            </a:p>
          </p:txBody>
        </p:sp>
      </p:grpSp>
      <p:grpSp>
        <p:nvGrpSpPr>
          <p:cNvPr id="28" name="Gruppieren 27">
            <a:extLst>
              <a:ext uri="{FF2B5EF4-FFF2-40B4-BE49-F238E27FC236}">
                <a16:creationId xmlns:a16="http://schemas.microsoft.com/office/drawing/2014/main" id="{3573AD9C-EB3B-C7C5-DB7A-EEC86FD5583C}"/>
              </a:ext>
            </a:extLst>
          </p:cNvPr>
          <p:cNvGrpSpPr/>
          <p:nvPr/>
        </p:nvGrpSpPr>
        <p:grpSpPr>
          <a:xfrm>
            <a:off x="7715133" y="1531307"/>
            <a:ext cx="3039245" cy="2293204"/>
            <a:chOff x="7715133" y="1531307"/>
            <a:chExt cx="3039245" cy="2293204"/>
          </a:xfrm>
        </p:grpSpPr>
        <p:pic>
          <p:nvPicPr>
            <p:cNvPr id="25" name="Grafik 24" descr="Seite 3 | Psychologische beratung-Vektoren und -Illustrationen zum  kostenlosen Download | Freepik">
              <a:extLst>
                <a:ext uri="{FF2B5EF4-FFF2-40B4-BE49-F238E27FC236}">
                  <a16:creationId xmlns:a16="http://schemas.microsoft.com/office/drawing/2014/main" id="{58012C7F-DAC9-D47F-3724-5316DF5C12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5133" y="1531307"/>
              <a:ext cx="3039245" cy="2024488"/>
            </a:xfrm>
            <a:prstGeom prst="rect">
              <a:avLst/>
            </a:prstGeom>
            <a:noFill/>
            <a:ln>
              <a:noFill/>
            </a:ln>
          </p:spPr>
        </p:pic>
        <p:sp>
          <p:nvSpPr>
            <p:cNvPr id="27" name="Textfeld 26">
              <a:extLst>
                <a:ext uri="{FF2B5EF4-FFF2-40B4-BE49-F238E27FC236}">
                  <a16:creationId xmlns:a16="http://schemas.microsoft.com/office/drawing/2014/main" id="{73841878-81BE-5130-FCEE-D41F1B0788EE}"/>
                </a:ext>
              </a:extLst>
            </p:cNvPr>
            <p:cNvSpPr txBox="1"/>
            <p:nvPr/>
          </p:nvSpPr>
          <p:spPr>
            <a:xfrm>
              <a:off x="7824747" y="3455179"/>
              <a:ext cx="2929631" cy="369332"/>
            </a:xfrm>
            <a:prstGeom prst="rect">
              <a:avLst/>
            </a:prstGeom>
            <a:noFill/>
          </p:spPr>
          <p:txBody>
            <a:bodyPr wrap="square" rtlCol="0">
              <a:spAutoFit/>
            </a:bodyPr>
            <a:lstStyle/>
            <a:p>
              <a:r>
                <a:rPr lang="de-DE" dirty="0"/>
                <a:t>Gutachter/in</a:t>
              </a:r>
            </a:p>
          </p:txBody>
        </p:sp>
      </p:grpSp>
      <p:sp>
        <p:nvSpPr>
          <p:cNvPr id="30" name="Textfeld 29">
            <a:extLst>
              <a:ext uri="{FF2B5EF4-FFF2-40B4-BE49-F238E27FC236}">
                <a16:creationId xmlns:a16="http://schemas.microsoft.com/office/drawing/2014/main" id="{17E69AC0-7B16-0525-6FA1-8C5F0F4B8090}"/>
              </a:ext>
            </a:extLst>
          </p:cNvPr>
          <p:cNvSpPr txBox="1"/>
          <p:nvPr/>
        </p:nvSpPr>
        <p:spPr>
          <a:xfrm>
            <a:off x="1156895" y="1344792"/>
            <a:ext cx="3284738" cy="369332"/>
          </a:xfrm>
          <a:prstGeom prst="rect">
            <a:avLst/>
          </a:prstGeom>
          <a:solidFill>
            <a:schemeClr val="accent1">
              <a:lumMod val="40000"/>
              <a:lumOff val="60000"/>
            </a:schemeClr>
          </a:solidFill>
        </p:spPr>
        <p:txBody>
          <a:bodyPr wrap="square" rtlCol="0">
            <a:spAutoFit/>
          </a:bodyPr>
          <a:lstStyle/>
          <a:p>
            <a:r>
              <a:rPr lang="de-DE" dirty="0"/>
              <a:t>Außerhalb des Gerichts</a:t>
            </a:r>
          </a:p>
        </p:txBody>
      </p:sp>
      <p:sp>
        <p:nvSpPr>
          <p:cNvPr id="34" name="Fußzeilenplatzhalter 33">
            <a:extLst>
              <a:ext uri="{FF2B5EF4-FFF2-40B4-BE49-F238E27FC236}">
                <a16:creationId xmlns:a16="http://schemas.microsoft.com/office/drawing/2014/main" id="{AF79B630-CB26-2D29-5C7F-7DC0A456D1CE}"/>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35" name="Foliennummernplatzhalter 34">
            <a:extLst>
              <a:ext uri="{FF2B5EF4-FFF2-40B4-BE49-F238E27FC236}">
                <a16:creationId xmlns:a16="http://schemas.microsoft.com/office/drawing/2014/main" id="{9541BDF1-CDB3-D191-5C14-127DDA31F37B}"/>
              </a:ext>
            </a:extLst>
          </p:cNvPr>
          <p:cNvSpPr>
            <a:spLocks noGrp="1"/>
          </p:cNvSpPr>
          <p:nvPr>
            <p:ph type="sldNum" sz="quarter" idx="12"/>
          </p:nvPr>
        </p:nvSpPr>
        <p:spPr/>
        <p:txBody>
          <a:bodyPr/>
          <a:lstStyle/>
          <a:p>
            <a:fld id="{4157FE96-EE93-4150-96BC-B733A8729DBE}" type="slidenum">
              <a:rPr lang="de-DE" smtClean="0"/>
              <a:t>4</a:t>
            </a:fld>
            <a:endParaRPr lang="de-DE"/>
          </a:p>
        </p:txBody>
      </p:sp>
    </p:spTree>
    <p:extLst>
      <p:ext uri="{BB962C8B-B14F-4D97-AF65-F5344CB8AC3E}">
        <p14:creationId xmlns:p14="http://schemas.microsoft.com/office/powerpoint/2010/main" val="8028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00A91-3FA0-5D29-8B30-57DA4D4CD368}"/>
              </a:ext>
            </a:extLst>
          </p:cNvPr>
          <p:cNvSpPr>
            <a:spLocks noGrp="1"/>
          </p:cNvSpPr>
          <p:nvPr>
            <p:ph type="title"/>
          </p:nvPr>
        </p:nvSpPr>
        <p:spPr/>
        <p:txBody>
          <a:bodyPr/>
          <a:lstStyle/>
          <a:p>
            <a:pPr marR="0" rtl="0"/>
            <a:r>
              <a:rPr lang="de-DE" b="0" i="0" u="none" strike="noStrike" kern="100" baseline="0">
                <a:solidFill>
                  <a:srgbClr val="2F5496"/>
                </a:solidFill>
                <a:latin typeface="Times New Roman" panose="02020603050405020304" pitchFamily="18" charset="0"/>
              </a:rPr>
              <a:t>Wie kommt es zum Verfahren?</a:t>
            </a:r>
          </a:p>
        </p:txBody>
      </p:sp>
      <p:sp>
        <p:nvSpPr>
          <p:cNvPr id="3" name="Textplatzhalter 2">
            <a:extLst>
              <a:ext uri="{FF2B5EF4-FFF2-40B4-BE49-F238E27FC236}">
                <a16:creationId xmlns:a16="http://schemas.microsoft.com/office/drawing/2014/main" id="{2FAFE6DA-3CD1-AD5F-64ED-ACB5F0AC4386}"/>
              </a:ext>
            </a:extLst>
          </p:cNvPr>
          <p:cNvSpPr>
            <a:spLocks noGrp="1"/>
          </p:cNvSpPr>
          <p:nvPr>
            <p:ph type="body" idx="1"/>
          </p:nvPr>
        </p:nvSpPr>
        <p:spPr/>
        <p:txBody>
          <a:bodyPr/>
          <a:lstStyle/>
          <a:p>
            <a:pPr>
              <a:spcAft>
                <a:spcPts val="800"/>
              </a:spcAft>
            </a:pPr>
            <a:r>
              <a:rPr lang="de-DE" kern="100" dirty="0">
                <a:latin typeface="Calibri" panose="020F0502020204030204" pitchFamily="34" charset="0"/>
              </a:rPr>
              <a:t>Schriftliche oder mündliche Anregung Dritter oder der betroffenen Person selbst</a:t>
            </a:r>
          </a:p>
          <a:p>
            <a:pPr>
              <a:spcAft>
                <a:spcPts val="800"/>
              </a:spcAft>
            </a:pPr>
            <a:r>
              <a:rPr lang="de-DE" kern="100" dirty="0">
                <a:latin typeface="Calibri" panose="020F0502020204030204" pitchFamily="34" charset="0"/>
              </a:rPr>
              <a:t>Richter/in leitet ein Prüfungsverfahren ein: </a:t>
            </a:r>
          </a:p>
          <a:p>
            <a:pPr lvl="1">
              <a:spcAft>
                <a:spcPts val="800"/>
              </a:spcAft>
            </a:pPr>
            <a:r>
              <a:rPr lang="de-DE" kern="100" dirty="0">
                <a:latin typeface="Calibri" panose="020F0502020204030204" pitchFamily="34" charset="0"/>
              </a:rPr>
              <a:t>Auftrag an </a:t>
            </a:r>
          </a:p>
          <a:p>
            <a:pPr lvl="2">
              <a:spcAft>
                <a:spcPts val="800"/>
              </a:spcAft>
            </a:pPr>
            <a:r>
              <a:rPr lang="de-DE" kern="100" dirty="0">
                <a:latin typeface="Calibri" panose="020F0502020204030204" pitchFamily="34" charset="0"/>
              </a:rPr>
              <a:t>Betreuungsbehörde</a:t>
            </a:r>
          </a:p>
          <a:p>
            <a:pPr lvl="2">
              <a:spcAft>
                <a:spcPts val="800"/>
              </a:spcAft>
            </a:pPr>
            <a:r>
              <a:rPr lang="de-DE" kern="100" dirty="0">
                <a:latin typeface="Calibri" panose="020F0502020204030204" pitchFamily="34" charset="0"/>
              </a:rPr>
              <a:t>Gutachter</a:t>
            </a:r>
          </a:p>
          <a:p>
            <a:pPr lvl="1">
              <a:spcAft>
                <a:spcPts val="800"/>
              </a:spcAft>
            </a:pPr>
            <a:r>
              <a:rPr lang="de-DE" kern="100" dirty="0">
                <a:latin typeface="Calibri" panose="020F0502020204030204" pitchFamily="34" charset="0"/>
              </a:rPr>
              <a:t>Bestellung des Verfahrenspflegers oder der Verfahrenspflegerin</a:t>
            </a:r>
          </a:p>
          <a:p>
            <a:pPr marL="457200" lvl="1" indent="0">
              <a:buNone/>
            </a:pPr>
            <a:endParaRPr lang="de-DE" b="0" i="0" u="none" strike="noStrike" kern="100" baseline="0" dirty="0">
              <a:latin typeface="Calibri" panose="020F0502020204030204" pitchFamily="34" charset="0"/>
            </a:endParaRPr>
          </a:p>
        </p:txBody>
      </p:sp>
      <p:sp>
        <p:nvSpPr>
          <p:cNvPr id="6" name="Fußzeilenplatzhalter 5">
            <a:extLst>
              <a:ext uri="{FF2B5EF4-FFF2-40B4-BE49-F238E27FC236}">
                <a16:creationId xmlns:a16="http://schemas.microsoft.com/office/drawing/2014/main" id="{A95A9064-0184-5C27-4B44-0A5AB783383D}"/>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3E978812-F88C-F540-440F-AA5511AEFC97}"/>
              </a:ext>
            </a:extLst>
          </p:cNvPr>
          <p:cNvSpPr>
            <a:spLocks noGrp="1"/>
          </p:cNvSpPr>
          <p:nvPr>
            <p:ph type="sldNum" sz="quarter" idx="12"/>
          </p:nvPr>
        </p:nvSpPr>
        <p:spPr/>
        <p:txBody>
          <a:bodyPr/>
          <a:lstStyle/>
          <a:p>
            <a:fld id="{4157FE96-EE93-4150-96BC-B733A8729DBE}" type="slidenum">
              <a:rPr lang="de-DE" smtClean="0"/>
              <a:t>5</a:t>
            </a:fld>
            <a:endParaRPr lang="de-DE"/>
          </a:p>
        </p:txBody>
      </p:sp>
    </p:spTree>
    <p:extLst>
      <p:ext uri="{BB962C8B-B14F-4D97-AF65-F5344CB8AC3E}">
        <p14:creationId xmlns:p14="http://schemas.microsoft.com/office/powerpoint/2010/main" val="304889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891D0-23C5-D33E-D2B7-2D9432EB6352}"/>
              </a:ext>
            </a:extLst>
          </p:cNvPr>
          <p:cNvSpPr>
            <a:spLocks noGrp="1"/>
          </p:cNvSpPr>
          <p:nvPr>
            <p:ph type="title"/>
          </p:nvPr>
        </p:nvSpPr>
        <p:spPr/>
        <p:txBody>
          <a:bodyPr/>
          <a:lstStyle/>
          <a:p>
            <a:pPr marR="0" rtl="0"/>
            <a:r>
              <a:rPr lang="de-DE" b="0" i="0" u="none" strike="noStrike" kern="100" baseline="0" dirty="0">
                <a:latin typeface="Calibri" panose="020F0502020204030204" pitchFamily="34" charset="0"/>
              </a:rPr>
              <a:t>Vorbereitendes Verfahren </a:t>
            </a:r>
          </a:p>
        </p:txBody>
      </p:sp>
      <p:sp>
        <p:nvSpPr>
          <p:cNvPr id="3" name="Textplatzhalter 2">
            <a:extLst>
              <a:ext uri="{FF2B5EF4-FFF2-40B4-BE49-F238E27FC236}">
                <a16:creationId xmlns:a16="http://schemas.microsoft.com/office/drawing/2014/main" id="{BEA92CD5-E4CF-D0B0-B2E2-44208C292A78}"/>
              </a:ext>
            </a:extLst>
          </p:cNvPr>
          <p:cNvSpPr>
            <a:spLocks noGrp="1"/>
          </p:cNvSpPr>
          <p:nvPr>
            <p:ph type="body" idx="1"/>
          </p:nvPr>
        </p:nvSpPr>
        <p:spPr>
          <a:xfrm>
            <a:off x="838200" y="1340528"/>
            <a:ext cx="5499538" cy="5086905"/>
          </a:xfrm>
        </p:spPr>
        <p:txBody>
          <a:bodyPr>
            <a:normAutofit fontScale="85000" lnSpcReduction="10000"/>
          </a:bodyPr>
          <a:lstStyle/>
          <a:p>
            <a:pPr marL="342900" indent="-342900">
              <a:lnSpc>
                <a:spcPct val="107000"/>
              </a:lnSpc>
              <a:buFont typeface="+mj-lt"/>
              <a:buAutoNum type="arabi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Betreuungsbehörde:</a:t>
            </a:r>
            <a:br>
              <a:rPr lang="de-DE" sz="1900" kern="100" dirty="0">
                <a:effectLst/>
                <a:latin typeface="Calibri" panose="020F0502020204030204" pitchFamily="34" charset="0"/>
                <a:ea typeface="Calibri" panose="020F0502020204030204" pitchFamily="34" charset="0"/>
                <a:cs typeface="Times New Roman" panose="02020603050405020304" pitchFamily="18" charset="0"/>
              </a:rPr>
            </a:b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Soll feststellen, </a:t>
            </a:r>
          </a:p>
          <a:p>
            <a:pPr marL="800100" lvl="1" indent="-342900">
              <a:lnSpc>
                <a:spcPct val="107000"/>
              </a:lnSpc>
              <a:buFont typeface="+mj-lt"/>
              <a:buAutoNum type="alphaL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ob es einen Unterstützungsbedarf gibt,</a:t>
            </a:r>
          </a:p>
          <a:p>
            <a:pPr marL="800100" lvl="1" indent="-342900">
              <a:lnSpc>
                <a:spcPct val="107000"/>
              </a:lnSpc>
              <a:buFont typeface="+mj-lt"/>
              <a:buAutoNum type="alphaL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 ob der betroffene Mensch Unterstützung haben möchte</a:t>
            </a:r>
          </a:p>
          <a:p>
            <a:pPr marL="800100" lvl="1" indent="-342900">
              <a:lnSpc>
                <a:spcPct val="107000"/>
              </a:lnSpc>
              <a:buFont typeface="+mj-lt"/>
              <a:buAutoNum type="alphaLcPeriod"/>
            </a:pPr>
            <a:r>
              <a:rPr lang="de-DE" sz="1900" kern="100" dirty="0">
                <a:latin typeface="Calibri" panose="020F0502020204030204" pitchFamily="34" charset="0"/>
                <a:ea typeface="Calibri" panose="020F0502020204030204" pitchFamily="34" charset="0"/>
                <a:cs typeface="Times New Roman" panose="02020603050405020304" pitchFamily="18" charset="0"/>
              </a:rPr>
              <a:t>i</a:t>
            </a: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n welchem Umfang Unterstützung erforderlich sein könnte</a:t>
            </a:r>
          </a:p>
          <a:p>
            <a:pPr marL="800100" lvl="1" indent="-342900">
              <a:lnSpc>
                <a:spcPct val="107000"/>
              </a:lnSpc>
              <a:spcAft>
                <a:spcPts val="800"/>
              </a:spcAft>
              <a:buFont typeface="+mj-lt"/>
              <a:buAutoNum type="alphaL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wer als Betreuerin oder Betreuer in Frage kommt:</a:t>
            </a:r>
            <a:br>
              <a:rPr lang="de-DE" sz="1900" kern="100" dirty="0">
                <a:effectLst/>
                <a:latin typeface="Calibri" panose="020F0502020204030204" pitchFamily="34" charset="0"/>
                <a:ea typeface="Calibri" panose="020F0502020204030204" pitchFamily="34" charset="0"/>
                <a:cs typeface="Times New Roman" panose="02020603050405020304" pitchFamily="18" charset="0"/>
              </a:rPr>
            </a:b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Familie, Freunde, Nachbarn oder berufliche Betreuer/innen</a:t>
            </a:r>
            <a:br>
              <a:rPr lang="de-DE" sz="1900" kern="100" dirty="0">
                <a:effectLst/>
                <a:latin typeface="Calibri" panose="020F0502020204030204" pitchFamily="34" charset="0"/>
                <a:ea typeface="Calibri" panose="020F0502020204030204" pitchFamily="34" charset="0"/>
                <a:cs typeface="Times New Roman" panose="02020603050405020304" pitchFamily="18" charset="0"/>
              </a:rPr>
            </a:b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 Prüfung der persönlichen Eignung</a:t>
            </a:r>
            <a:endParaRPr lang="de-DE" sz="15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900" kern="100" dirty="0">
                <a:latin typeface="Calibri" panose="020F0502020204030204" pitchFamily="34" charset="0"/>
                <a:ea typeface="Calibri" panose="020F0502020204030204" pitchFamily="34" charset="0"/>
                <a:cs typeface="Times New Roman" panose="02020603050405020304" pitchFamily="18" charset="0"/>
              </a:rPr>
              <a:t>Schritte:</a:t>
            </a:r>
          </a:p>
          <a:p>
            <a:pPr>
              <a:lnSpc>
                <a:spcPct val="107000"/>
              </a:lnSpc>
              <a:spcAft>
                <a:spcPts val="800"/>
              </a:spcAft>
            </a:pPr>
            <a:r>
              <a:rPr lang="de-DE" sz="1900" kern="100" dirty="0">
                <a:latin typeface="Calibri" panose="020F0502020204030204" pitchFamily="34" charset="0"/>
                <a:ea typeface="Calibri" panose="020F0502020204030204" pitchFamily="34" charset="0"/>
                <a:cs typeface="Times New Roman" panose="02020603050405020304" pitchFamily="18" charset="0"/>
              </a:rPr>
              <a:t>Gespräche mit der zu betreuenden Person und deren Umfeld</a:t>
            </a:r>
          </a:p>
          <a:p>
            <a:pPr>
              <a:lnSpc>
                <a:spcPct val="107000"/>
              </a:lnSpc>
              <a:spcAft>
                <a:spcPts val="800"/>
              </a:spcAft>
            </a:pPr>
            <a:r>
              <a:rPr lang="de-DE" sz="1900" kern="100" dirty="0">
                <a:latin typeface="Calibri" panose="020F0502020204030204" pitchFamily="34" charset="0"/>
                <a:cs typeface="Times New Roman" panose="02020603050405020304" pitchFamily="18" charset="0"/>
              </a:rPr>
              <a:t>Erstellung eines Sozialberichts</a:t>
            </a:r>
          </a:p>
          <a:p>
            <a:pPr>
              <a:lnSpc>
                <a:spcPct val="107000"/>
              </a:lnSpc>
              <a:spcAft>
                <a:spcPts val="800"/>
              </a:spcAft>
            </a:pPr>
            <a:r>
              <a:rPr lang="de-DE" sz="1900" kern="100" dirty="0">
                <a:latin typeface="Calibri" panose="020F0502020204030204" pitchFamily="34" charset="0"/>
                <a:cs typeface="Times New Roman" panose="02020603050405020304" pitchFamily="18" charset="0"/>
              </a:rPr>
              <a:t>Eventuell Vermittlung eines Kennenlerngesprächs mit der/dem zukünftige/n Betreuer/in</a:t>
            </a:r>
            <a:endParaRPr lang="de-DE" dirty="0"/>
          </a:p>
        </p:txBody>
      </p:sp>
      <p:pic>
        <p:nvPicPr>
          <p:cNvPr id="5" name="Grafik 4">
            <a:extLst>
              <a:ext uri="{FF2B5EF4-FFF2-40B4-BE49-F238E27FC236}">
                <a16:creationId xmlns:a16="http://schemas.microsoft.com/office/drawing/2014/main" id="{9531FFD3-22E8-F93C-21F7-C0D3E424A890}"/>
              </a:ext>
            </a:extLst>
          </p:cNvPr>
          <p:cNvPicPr>
            <a:picLocks noChangeAspect="1"/>
          </p:cNvPicPr>
          <p:nvPr/>
        </p:nvPicPr>
        <p:blipFill>
          <a:blip r:embed="rId2"/>
          <a:stretch>
            <a:fillRect/>
          </a:stretch>
        </p:blipFill>
        <p:spPr>
          <a:xfrm>
            <a:off x="6250420" y="1517738"/>
            <a:ext cx="5761219" cy="3822523"/>
          </a:xfrm>
          <a:prstGeom prst="rect">
            <a:avLst/>
          </a:prstGeom>
        </p:spPr>
      </p:pic>
      <p:sp>
        <p:nvSpPr>
          <p:cNvPr id="6" name="Textfeld 5">
            <a:extLst>
              <a:ext uri="{FF2B5EF4-FFF2-40B4-BE49-F238E27FC236}">
                <a16:creationId xmlns:a16="http://schemas.microsoft.com/office/drawing/2014/main" id="{8B585F59-0BCD-F01E-2AF2-74C2507A60AD}"/>
              </a:ext>
            </a:extLst>
          </p:cNvPr>
          <p:cNvSpPr txBox="1"/>
          <p:nvPr/>
        </p:nvSpPr>
        <p:spPr>
          <a:xfrm>
            <a:off x="6819089" y="5515583"/>
            <a:ext cx="4630366" cy="646331"/>
          </a:xfrm>
          <a:prstGeom prst="rect">
            <a:avLst/>
          </a:prstGeom>
          <a:noFill/>
        </p:spPr>
        <p:txBody>
          <a:bodyPr wrap="square" rtlCol="0">
            <a:spAutoFit/>
          </a:bodyPr>
          <a:lstStyle/>
          <a:p>
            <a:r>
              <a:rPr lang="de-DE" dirty="0"/>
              <a:t>Die Mitarbeiter der Betreuungsbehörde gehören zur Kommune (Stadtverwaltung)</a:t>
            </a:r>
          </a:p>
        </p:txBody>
      </p:sp>
      <p:sp>
        <p:nvSpPr>
          <p:cNvPr id="8" name="Fußzeilenplatzhalter 7">
            <a:extLst>
              <a:ext uri="{FF2B5EF4-FFF2-40B4-BE49-F238E27FC236}">
                <a16:creationId xmlns:a16="http://schemas.microsoft.com/office/drawing/2014/main" id="{C1556707-C2B4-2DF9-6DD8-29F13DD8E905}"/>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9" name="Foliennummernplatzhalter 8">
            <a:extLst>
              <a:ext uri="{FF2B5EF4-FFF2-40B4-BE49-F238E27FC236}">
                <a16:creationId xmlns:a16="http://schemas.microsoft.com/office/drawing/2014/main" id="{CD820440-3C0A-334B-95B5-5B4192392029}"/>
              </a:ext>
            </a:extLst>
          </p:cNvPr>
          <p:cNvSpPr>
            <a:spLocks noGrp="1"/>
          </p:cNvSpPr>
          <p:nvPr>
            <p:ph type="sldNum" sz="quarter" idx="12"/>
          </p:nvPr>
        </p:nvSpPr>
        <p:spPr/>
        <p:txBody>
          <a:bodyPr/>
          <a:lstStyle/>
          <a:p>
            <a:fld id="{4157FE96-EE93-4150-96BC-B733A8729DBE}" type="slidenum">
              <a:rPr lang="de-DE" smtClean="0"/>
              <a:t>6</a:t>
            </a:fld>
            <a:endParaRPr lang="de-DE"/>
          </a:p>
        </p:txBody>
      </p:sp>
    </p:spTree>
    <p:extLst>
      <p:ext uri="{BB962C8B-B14F-4D97-AF65-F5344CB8AC3E}">
        <p14:creationId xmlns:p14="http://schemas.microsoft.com/office/powerpoint/2010/main" val="212320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01FD6-E467-629A-416B-4E87C68956DC}"/>
              </a:ext>
            </a:extLst>
          </p:cNvPr>
          <p:cNvSpPr>
            <a:spLocks noGrp="1"/>
          </p:cNvSpPr>
          <p:nvPr>
            <p:ph type="title"/>
          </p:nvPr>
        </p:nvSpPr>
        <p:spPr>
          <a:xfrm>
            <a:off x="838200" y="681037"/>
            <a:ext cx="10515600" cy="1009652"/>
          </a:xfrm>
        </p:spPr>
        <p:txBody>
          <a:bodyPr>
            <a:normAutofit fontScale="90000"/>
          </a:bodyPr>
          <a:lstStyle/>
          <a:p>
            <a:r>
              <a:rPr lang="de-DE" sz="3600" b="0" i="0" u="none" strike="noStrike" kern="100" baseline="0" dirty="0">
                <a:latin typeface="Calibri" panose="020F0502020204030204" pitchFamily="34" charset="0"/>
              </a:rPr>
              <a:t>2. Arzt/Gutachter: Facharzt für Psychiatrie/Neurologie</a:t>
            </a:r>
            <a:r>
              <a:rPr lang="de-DE" b="0" i="0" u="none" strike="noStrike" kern="100" baseline="0" dirty="0">
                <a:latin typeface="Calibri" panose="020F0502020204030204" pitchFamily="34" charset="0"/>
              </a:rPr>
              <a:t>:</a:t>
            </a:r>
            <a:br>
              <a:rPr lang="de-DE" b="0" i="0" u="none" strike="noStrike" kern="100" baseline="0" dirty="0">
                <a:latin typeface="Calibri" panose="020F0502020204030204" pitchFamily="34" charset="0"/>
              </a:rPr>
            </a:br>
            <a:endParaRPr lang="de-DE" b="0" i="0" u="none" strike="noStrike" kern="100" baseline="0" dirty="0">
              <a:latin typeface="Times New Roman" panose="02020603050405020304" pitchFamily="18" charset="0"/>
            </a:endParaRPr>
          </a:p>
        </p:txBody>
      </p:sp>
      <p:sp>
        <p:nvSpPr>
          <p:cNvPr id="3" name="Textplatzhalter 2">
            <a:extLst>
              <a:ext uri="{FF2B5EF4-FFF2-40B4-BE49-F238E27FC236}">
                <a16:creationId xmlns:a16="http://schemas.microsoft.com/office/drawing/2014/main" id="{34C33EEA-83C6-ACF0-4BFC-CDC0ACF8EBFD}"/>
              </a:ext>
            </a:extLst>
          </p:cNvPr>
          <p:cNvSpPr>
            <a:spLocks noGrp="1"/>
          </p:cNvSpPr>
          <p:nvPr>
            <p:ph type="body" idx="1"/>
          </p:nvPr>
        </p:nvSpPr>
        <p:spPr>
          <a:xfrm>
            <a:off x="838200" y="3891063"/>
            <a:ext cx="10515600" cy="2285899"/>
          </a:xfrm>
        </p:spPr>
        <p:txBody>
          <a:bodyPr/>
          <a:lstStyle/>
          <a:p>
            <a:pPr marL="0" lvl="0" indent="0">
              <a:buNone/>
            </a:pPr>
            <a:r>
              <a:rPr lang="de-DE" b="0" i="0" u="none" strike="noStrike" kern="100" baseline="0" dirty="0">
                <a:latin typeface="Calibri" panose="020F0502020204030204" pitchFamily="34" charset="0"/>
              </a:rPr>
              <a:t>soll die Erkrankung oder Behinderung, die die betroffene Person daran hindert, ihre Angelegenheiten ganz allein zu erledigen, feststellen sowie den Umfang dieser Beeinträchtigung</a:t>
            </a:r>
            <a:br>
              <a:rPr lang="de-DE" b="0" i="0" u="none" strike="noStrike" kern="100" baseline="0" dirty="0">
                <a:latin typeface="Calibri" panose="020F0502020204030204" pitchFamily="34" charset="0"/>
              </a:rPr>
            </a:br>
            <a:endParaRPr lang="de-DE" b="0" i="0" u="none" strike="noStrike" kern="100" baseline="0" dirty="0">
              <a:latin typeface="Times New Roman" panose="02020603050405020304" pitchFamily="18" charset="0"/>
            </a:endParaRPr>
          </a:p>
        </p:txBody>
      </p:sp>
      <p:pic>
        <p:nvPicPr>
          <p:cNvPr id="4" name="Grafik 3" descr="Seite 3 | Psychologische beratung-Vektoren und -Illustrationen zum  kostenlosen Download | Freepik">
            <a:extLst>
              <a:ext uri="{FF2B5EF4-FFF2-40B4-BE49-F238E27FC236}">
                <a16:creationId xmlns:a16="http://schemas.microsoft.com/office/drawing/2014/main" id="{14498E22-0BB4-73A7-6C46-7BC3E7F1D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1673" y="1629387"/>
            <a:ext cx="3039245" cy="2024488"/>
          </a:xfrm>
          <a:prstGeom prst="rect">
            <a:avLst/>
          </a:prstGeom>
          <a:noFill/>
          <a:ln>
            <a:noFill/>
          </a:ln>
        </p:spPr>
      </p:pic>
      <p:sp>
        <p:nvSpPr>
          <p:cNvPr id="7" name="Fußzeilenplatzhalter 6">
            <a:extLst>
              <a:ext uri="{FF2B5EF4-FFF2-40B4-BE49-F238E27FC236}">
                <a16:creationId xmlns:a16="http://schemas.microsoft.com/office/drawing/2014/main" id="{71410E99-0939-FB94-89A6-D608AC88F7C0}"/>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8" name="Foliennummernplatzhalter 7">
            <a:extLst>
              <a:ext uri="{FF2B5EF4-FFF2-40B4-BE49-F238E27FC236}">
                <a16:creationId xmlns:a16="http://schemas.microsoft.com/office/drawing/2014/main" id="{CA13FC30-0557-0269-6C6A-583432CB578B}"/>
              </a:ext>
            </a:extLst>
          </p:cNvPr>
          <p:cNvSpPr>
            <a:spLocks noGrp="1"/>
          </p:cNvSpPr>
          <p:nvPr>
            <p:ph type="sldNum" sz="quarter" idx="12"/>
          </p:nvPr>
        </p:nvSpPr>
        <p:spPr/>
        <p:txBody>
          <a:bodyPr/>
          <a:lstStyle/>
          <a:p>
            <a:fld id="{4157FE96-EE93-4150-96BC-B733A8729DBE}" type="slidenum">
              <a:rPr lang="de-DE" smtClean="0"/>
              <a:t>7</a:t>
            </a:fld>
            <a:endParaRPr lang="de-DE"/>
          </a:p>
        </p:txBody>
      </p:sp>
    </p:spTree>
    <p:extLst>
      <p:ext uri="{BB962C8B-B14F-4D97-AF65-F5344CB8AC3E}">
        <p14:creationId xmlns:p14="http://schemas.microsoft.com/office/powerpoint/2010/main" val="157641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8DD0A-0408-50CE-31D1-114B281CC301}"/>
              </a:ext>
            </a:extLst>
          </p:cNvPr>
          <p:cNvSpPr>
            <a:spLocks noGrp="1"/>
          </p:cNvSpPr>
          <p:nvPr>
            <p:ph type="title"/>
          </p:nvPr>
        </p:nvSpPr>
        <p:spPr/>
        <p:txBody>
          <a:bodyPr>
            <a:normAutofit/>
          </a:bodyPr>
          <a:lstStyle/>
          <a:p>
            <a:pPr marR="0" rtl="0"/>
            <a:r>
              <a:rPr lang="de-DE" b="0" i="0" u="none" strike="noStrike" kern="100" baseline="0" dirty="0">
                <a:latin typeface="Calibri" panose="020F0502020204030204" pitchFamily="34" charset="0"/>
              </a:rPr>
              <a:t>3. Verfahrenspfleger/in:</a:t>
            </a:r>
          </a:p>
        </p:txBody>
      </p:sp>
      <p:sp>
        <p:nvSpPr>
          <p:cNvPr id="3" name="Textplatzhalter 2">
            <a:extLst>
              <a:ext uri="{FF2B5EF4-FFF2-40B4-BE49-F238E27FC236}">
                <a16:creationId xmlns:a16="http://schemas.microsoft.com/office/drawing/2014/main" id="{5FF2BC89-3008-6301-784A-2DDC92B4DDFF}"/>
              </a:ext>
            </a:extLst>
          </p:cNvPr>
          <p:cNvSpPr>
            <a:spLocks noGrp="1"/>
          </p:cNvSpPr>
          <p:nvPr>
            <p:ph type="body" idx="1"/>
          </p:nvPr>
        </p:nvSpPr>
        <p:spPr>
          <a:xfrm>
            <a:off x="711741" y="2242224"/>
            <a:ext cx="10515600" cy="2747963"/>
          </a:xfrm>
        </p:spPr>
        <p:txBody>
          <a:bodyPr/>
          <a:lstStyle/>
          <a:p>
            <a:pPr marL="0" indent="0">
              <a:buNone/>
            </a:pPr>
            <a:r>
              <a:rPr lang="de-DE" b="0" i="0" u="none" strike="noStrike" kern="100" baseline="0" dirty="0">
                <a:latin typeface="Calibri" panose="020F0502020204030204" pitchFamily="34" charset="0"/>
              </a:rPr>
              <a:t>soll die Wünsche der betroffenen Person zum Verfahren ermitteln und dafür sorgen, dass diese beachtet werden</a:t>
            </a:r>
          </a:p>
          <a:p>
            <a:endParaRPr lang="de-DE" kern="100" dirty="0">
              <a:latin typeface="Calibri" panose="020F0502020204030204" pitchFamily="34" charset="0"/>
            </a:endParaRPr>
          </a:p>
          <a:p>
            <a:endParaRPr lang="de-DE" dirty="0"/>
          </a:p>
        </p:txBody>
      </p:sp>
      <p:pic>
        <p:nvPicPr>
          <p:cNvPr id="4" name="Grafik 3" descr="Schwierige Gesprächssituation">
            <a:extLst>
              <a:ext uri="{FF2B5EF4-FFF2-40B4-BE49-F238E27FC236}">
                <a16:creationId xmlns:a16="http://schemas.microsoft.com/office/drawing/2014/main" id="{590801B3-5189-2301-62AF-CB25DF5C15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9958" y="3827223"/>
            <a:ext cx="1714500" cy="1714500"/>
          </a:xfrm>
          <a:prstGeom prst="rect">
            <a:avLst/>
          </a:prstGeom>
          <a:noFill/>
          <a:ln>
            <a:noFill/>
          </a:ln>
        </p:spPr>
      </p:pic>
      <p:grpSp>
        <p:nvGrpSpPr>
          <p:cNvPr id="5" name="Gruppieren 4">
            <a:extLst>
              <a:ext uri="{FF2B5EF4-FFF2-40B4-BE49-F238E27FC236}">
                <a16:creationId xmlns:a16="http://schemas.microsoft.com/office/drawing/2014/main" id="{340B86CB-E389-4362-F9FE-4E44373EB639}"/>
              </a:ext>
            </a:extLst>
          </p:cNvPr>
          <p:cNvGrpSpPr/>
          <p:nvPr/>
        </p:nvGrpSpPr>
        <p:grpSpPr>
          <a:xfrm>
            <a:off x="8087047" y="696213"/>
            <a:ext cx="2121763" cy="1558819"/>
            <a:chOff x="8158068" y="1690688"/>
            <a:chExt cx="2121763" cy="1558819"/>
          </a:xfrm>
        </p:grpSpPr>
        <p:pic>
          <p:nvPicPr>
            <p:cNvPr id="6" name="Grafik 5">
              <a:extLst>
                <a:ext uri="{FF2B5EF4-FFF2-40B4-BE49-F238E27FC236}">
                  <a16:creationId xmlns:a16="http://schemas.microsoft.com/office/drawing/2014/main" id="{B2F91029-B628-0018-83F2-4B8904095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865" y="1690688"/>
              <a:ext cx="627962" cy="963814"/>
            </a:xfrm>
            <a:prstGeom prst="rect">
              <a:avLst/>
            </a:prstGeom>
          </p:spPr>
        </p:pic>
        <p:sp>
          <p:nvSpPr>
            <p:cNvPr id="7" name="Textfeld 6">
              <a:extLst>
                <a:ext uri="{FF2B5EF4-FFF2-40B4-BE49-F238E27FC236}">
                  <a16:creationId xmlns:a16="http://schemas.microsoft.com/office/drawing/2014/main" id="{98AFF55D-A670-E0F7-76EB-58C3A691CE87}"/>
                </a:ext>
              </a:extLst>
            </p:cNvPr>
            <p:cNvSpPr txBox="1"/>
            <p:nvPr/>
          </p:nvSpPr>
          <p:spPr>
            <a:xfrm>
              <a:off x="8158068" y="2603176"/>
              <a:ext cx="2121763" cy="646331"/>
            </a:xfrm>
            <a:prstGeom prst="rect">
              <a:avLst/>
            </a:prstGeom>
            <a:noFill/>
          </p:spPr>
          <p:txBody>
            <a:bodyPr wrap="square" rtlCol="0">
              <a:spAutoFit/>
            </a:bodyPr>
            <a:lstStyle/>
            <a:p>
              <a:r>
                <a:rPr lang="de-DE" dirty="0"/>
                <a:t>Verfahrenspfleger</a:t>
              </a:r>
            </a:p>
            <a:p>
              <a:endParaRPr lang="de-DE" dirty="0"/>
            </a:p>
          </p:txBody>
        </p:sp>
      </p:grpSp>
      <p:sp>
        <p:nvSpPr>
          <p:cNvPr id="10" name="Fußzeilenplatzhalter 9">
            <a:extLst>
              <a:ext uri="{FF2B5EF4-FFF2-40B4-BE49-F238E27FC236}">
                <a16:creationId xmlns:a16="http://schemas.microsoft.com/office/drawing/2014/main" id="{5CEC2745-3BCE-30FE-24CA-59BDDD4BCA03}"/>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11" name="Foliennummernplatzhalter 10">
            <a:extLst>
              <a:ext uri="{FF2B5EF4-FFF2-40B4-BE49-F238E27FC236}">
                <a16:creationId xmlns:a16="http://schemas.microsoft.com/office/drawing/2014/main" id="{55BFD002-66D6-9436-ABB4-6FE265A5FEEC}"/>
              </a:ext>
            </a:extLst>
          </p:cNvPr>
          <p:cNvSpPr>
            <a:spLocks noGrp="1"/>
          </p:cNvSpPr>
          <p:nvPr>
            <p:ph type="sldNum" sz="quarter" idx="12"/>
          </p:nvPr>
        </p:nvSpPr>
        <p:spPr/>
        <p:txBody>
          <a:bodyPr/>
          <a:lstStyle/>
          <a:p>
            <a:fld id="{4157FE96-EE93-4150-96BC-B733A8729DBE}" type="slidenum">
              <a:rPr lang="de-DE" smtClean="0"/>
              <a:t>8</a:t>
            </a:fld>
            <a:endParaRPr lang="de-DE"/>
          </a:p>
        </p:txBody>
      </p:sp>
    </p:spTree>
    <p:extLst>
      <p:ext uri="{BB962C8B-B14F-4D97-AF65-F5344CB8AC3E}">
        <p14:creationId xmlns:p14="http://schemas.microsoft.com/office/powerpoint/2010/main" val="248808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515B1-545E-5107-F103-7327AABA173B}"/>
              </a:ext>
            </a:extLst>
          </p:cNvPr>
          <p:cNvSpPr>
            <a:spLocks noGrp="1"/>
          </p:cNvSpPr>
          <p:nvPr>
            <p:ph type="title"/>
          </p:nvPr>
        </p:nvSpPr>
        <p:spPr/>
        <p:txBody>
          <a:bodyPr>
            <a:normAutofit/>
          </a:bodyPr>
          <a:lstStyle/>
          <a:p>
            <a:pPr marR="0" rtl="0"/>
            <a:r>
              <a:rPr lang="de-DE" b="0" i="0" u="none" strike="noStrike" kern="100" baseline="0" dirty="0">
                <a:latin typeface="Calibri" panose="020F0502020204030204" pitchFamily="34" charset="0"/>
              </a:rPr>
              <a:t>Weiteres Verfahren:</a:t>
            </a:r>
          </a:p>
        </p:txBody>
      </p:sp>
      <p:sp>
        <p:nvSpPr>
          <p:cNvPr id="3" name="Textplatzhalter 2">
            <a:extLst>
              <a:ext uri="{FF2B5EF4-FFF2-40B4-BE49-F238E27FC236}">
                <a16:creationId xmlns:a16="http://schemas.microsoft.com/office/drawing/2014/main" id="{7C067653-C5F7-CF10-BA7B-605BB9621CC9}"/>
              </a:ext>
            </a:extLst>
          </p:cNvPr>
          <p:cNvSpPr>
            <a:spLocks noGrp="1"/>
          </p:cNvSpPr>
          <p:nvPr>
            <p:ph type="body" idx="1"/>
          </p:nvPr>
        </p:nvSpPr>
        <p:spPr/>
        <p:txBody>
          <a:bodyPr/>
          <a:lstStyle/>
          <a:p>
            <a:pPr marL="0" indent="0">
              <a:buNone/>
            </a:pPr>
            <a:r>
              <a:rPr lang="de-DE" b="0" i="0" u="none" strike="noStrike" kern="100" baseline="0" dirty="0">
                <a:latin typeface="Calibri" panose="020F0502020204030204" pitchFamily="34" charset="0"/>
              </a:rPr>
              <a:t>Die Ergebnisse (Sozialbericht der Betreuungsbehörde, Gutachten, Bericht des Verfahrenspflegers) werden </a:t>
            </a:r>
          </a:p>
          <a:p>
            <a:pPr marL="0" indent="0">
              <a:buNone/>
            </a:pPr>
            <a:endParaRPr lang="de-DE" b="0" i="0" u="none" strike="noStrike" kern="100" baseline="0" dirty="0">
              <a:latin typeface="Calibri" panose="020F0502020204030204" pitchFamily="34" charset="0"/>
            </a:endParaRPr>
          </a:p>
          <a:p>
            <a:pPr marL="0" indent="0">
              <a:buNone/>
            </a:pPr>
            <a:r>
              <a:rPr lang="de-DE" kern="100" dirty="0">
                <a:latin typeface="Calibri" panose="020F0502020204030204" pitchFamily="34" charset="0"/>
              </a:rPr>
              <a:t>	-&gt; </a:t>
            </a:r>
            <a:r>
              <a:rPr lang="de-DE" b="0" i="0" u="none" strike="noStrike" kern="100" baseline="0" dirty="0">
                <a:latin typeface="Calibri" panose="020F0502020204030204" pitchFamily="34" charset="0"/>
              </a:rPr>
              <a:t>dem Betreuungsgericht (Richter/in) übersandt</a:t>
            </a:r>
            <a:r>
              <a:rPr lang="de-DE" kern="100" dirty="0">
                <a:latin typeface="Calibri" panose="020F0502020204030204" pitchFamily="34" charset="0"/>
              </a:rPr>
              <a:t> zur</a:t>
            </a:r>
            <a:endParaRPr lang="de-DE" b="0" i="0" u="none" strike="noStrike" kern="100" baseline="0" dirty="0">
              <a:latin typeface="Calibri" panose="020F0502020204030204" pitchFamily="34" charset="0"/>
            </a:endParaRPr>
          </a:p>
          <a:p>
            <a:pPr marL="0" indent="0">
              <a:buNone/>
            </a:pPr>
            <a:r>
              <a:rPr lang="de-DE" kern="100" dirty="0">
                <a:latin typeface="Calibri" panose="020F0502020204030204" pitchFamily="34" charset="0"/>
              </a:rPr>
              <a:t>	</a:t>
            </a:r>
            <a:r>
              <a:rPr lang="de-DE" b="0" i="0" u="none" strike="noStrike" kern="100" baseline="0" dirty="0">
                <a:latin typeface="Calibri" panose="020F0502020204030204" pitchFamily="34" charset="0"/>
              </a:rPr>
              <a:t>Prüfung, ob überhaupt eine Betreuungsanordnung in 	Betracht kommt.</a:t>
            </a:r>
            <a:endParaRPr lang="de-DE" dirty="0"/>
          </a:p>
        </p:txBody>
      </p:sp>
      <p:sp>
        <p:nvSpPr>
          <p:cNvPr id="6" name="Fußzeilenplatzhalter 5">
            <a:extLst>
              <a:ext uri="{FF2B5EF4-FFF2-40B4-BE49-F238E27FC236}">
                <a16:creationId xmlns:a16="http://schemas.microsoft.com/office/drawing/2014/main" id="{6E3EBD2E-73D7-CD39-98BC-00BF84BB3FD5}"/>
              </a:ext>
            </a:extLst>
          </p:cNvPr>
          <p:cNvSpPr>
            <a:spLocks noGrp="1"/>
          </p:cNvSpPr>
          <p:nvPr>
            <p:ph type="ftr" sz="quarter" idx="11"/>
          </p:nvPr>
        </p:nvSpPr>
        <p:spPr/>
        <p:txBody>
          <a:bodyPr/>
          <a:lstStyle/>
          <a:p>
            <a:r>
              <a:rPr lang="de-DE"/>
              <a:t>ÜAG NRW/DIMR - Betreuungsrechtsreform2023 –  ©Dipl. RPflin Birgit Holtermann, November2023</a:t>
            </a:r>
          </a:p>
        </p:txBody>
      </p:sp>
      <p:sp>
        <p:nvSpPr>
          <p:cNvPr id="7" name="Foliennummernplatzhalter 6">
            <a:extLst>
              <a:ext uri="{FF2B5EF4-FFF2-40B4-BE49-F238E27FC236}">
                <a16:creationId xmlns:a16="http://schemas.microsoft.com/office/drawing/2014/main" id="{81559A95-DCE0-A7DE-2A02-D495C255E287}"/>
              </a:ext>
            </a:extLst>
          </p:cNvPr>
          <p:cNvSpPr>
            <a:spLocks noGrp="1"/>
          </p:cNvSpPr>
          <p:nvPr>
            <p:ph type="sldNum" sz="quarter" idx="12"/>
          </p:nvPr>
        </p:nvSpPr>
        <p:spPr/>
        <p:txBody>
          <a:bodyPr/>
          <a:lstStyle/>
          <a:p>
            <a:fld id="{4157FE96-EE93-4150-96BC-B733A8729DBE}" type="slidenum">
              <a:rPr lang="de-DE" smtClean="0"/>
              <a:t>9</a:t>
            </a:fld>
            <a:endParaRPr lang="de-DE"/>
          </a:p>
        </p:txBody>
      </p:sp>
    </p:spTree>
    <p:extLst>
      <p:ext uri="{BB962C8B-B14F-4D97-AF65-F5344CB8AC3E}">
        <p14:creationId xmlns:p14="http://schemas.microsoft.com/office/powerpoint/2010/main" val="7818610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Breitbild</PresentationFormat>
  <Paragraphs>203</Paragraphs>
  <Slides>24</Slides>
  <Notes>2</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Calibri Light</vt:lpstr>
      <vt:lpstr>Times New Roman</vt:lpstr>
      <vt:lpstr>Wingdings</vt:lpstr>
      <vt:lpstr>Office</vt:lpstr>
      <vt:lpstr> Jetzt werde ich gefragt! </vt:lpstr>
      <vt:lpstr>Was führt zu mehr Selbstbestimmung?</vt:lpstr>
      <vt:lpstr>Vorstellung der Akteure</vt:lpstr>
      <vt:lpstr>Vorstellung der Akteure</vt:lpstr>
      <vt:lpstr>Wie kommt es zum Verfahren?</vt:lpstr>
      <vt:lpstr>Vorbereitendes Verfahren </vt:lpstr>
      <vt:lpstr>2. Arzt/Gutachter: Facharzt für Psychiatrie/Neurologie: </vt:lpstr>
      <vt:lpstr>3. Verfahrenspfleger/in:</vt:lpstr>
      <vt:lpstr>Weiteres Verfahren:</vt:lpstr>
      <vt:lpstr>Entscheidung nach persönlicher Anhörung</vt:lpstr>
      <vt:lpstr>Entscheidung und Inhalt</vt:lpstr>
      <vt:lpstr>Aufgabenkreis</vt:lpstr>
      <vt:lpstr>Im laufenden Betreuungsverfahren:</vt:lpstr>
      <vt:lpstr>Was passiert damit?</vt:lpstr>
      <vt:lpstr>Besonderheiten bei Betreuung durch Angehörige  - Anfangsgespräch</vt:lpstr>
      <vt:lpstr>Zweck des Anfangsgesprächs</vt:lpstr>
      <vt:lpstr>Beratung und Kontrolle durch das Gericht</vt:lpstr>
      <vt:lpstr>Regelmäßige Kontrolle aufgrund von Berichten</vt:lpstr>
      <vt:lpstr>Fragen zum Bericht?</vt:lpstr>
      <vt:lpstr>Wozu ist das gut?</vt:lpstr>
      <vt:lpstr>Überprüfung der Erforderlichkeit der Betreuung</vt:lpstr>
      <vt:lpstr>Abschluss des Verfahrens </vt:lpstr>
      <vt:lpstr>Graphikenverzeichnis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Birgit Holtermann</dc:creator>
  <cp:lastModifiedBy>Birgit Holtermann</cp:lastModifiedBy>
  <cp:revision>6</cp:revision>
  <dcterms:created xsi:type="dcterms:W3CDTF">2023-10-13T10:13:39Z</dcterms:created>
  <dcterms:modified xsi:type="dcterms:W3CDTF">2023-10-25T16:20:37Z</dcterms:modified>
</cp:coreProperties>
</file>